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3" r:id="rId4"/>
  </p:sldMasterIdLst>
  <p:notesMasterIdLst>
    <p:notesMasterId r:id="rId45"/>
  </p:notesMasterIdLst>
  <p:sldIdLst>
    <p:sldId id="257" r:id="rId5"/>
    <p:sldId id="259" r:id="rId6"/>
    <p:sldId id="262" r:id="rId7"/>
    <p:sldId id="261" r:id="rId8"/>
    <p:sldId id="295" r:id="rId9"/>
    <p:sldId id="265" r:id="rId10"/>
    <p:sldId id="266" r:id="rId11"/>
    <p:sldId id="267" r:id="rId12"/>
    <p:sldId id="268" r:id="rId13"/>
    <p:sldId id="264" r:id="rId14"/>
    <p:sldId id="315" r:id="rId15"/>
    <p:sldId id="279" r:id="rId16"/>
    <p:sldId id="289" r:id="rId17"/>
    <p:sldId id="288" r:id="rId18"/>
    <p:sldId id="291" r:id="rId19"/>
    <p:sldId id="294" r:id="rId20"/>
    <p:sldId id="280" r:id="rId21"/>
    <p:sldId id="301" r:id="rId22"/>
    <p:sldId id="297" r:id="rId23"/>
    <p:sldId id="298" r:id="rId24"/>
    <p:sldId id="300" r:id="rId25"/>
    <p:sldId id="276" r:id="rId26"/>
    <p:sldId id="303" r:id="rId27"/>
    <p:sldId id="305" r:id="rId28"/>
    <p:sldId id="306" r:id="rId29"/>
    <p:sldId id="278" r:id="rId30"/>
    <p:sldId id="307" r:id="rId31"/>
    <p:sldId id="283" r:id="rId32"/>
    <p:sldId id="312" r:id="rId33"/>
    <p:sldId id="308" r:id="rId34"/>
    <p:sldId id="272" r:id="rId35"/>
    <p:sldId id="263" r:id="rId36"/>
    <p:sldId id="270" r:id="rId37"/>
    <p:sldId id="318" r:id="rId38"/>
    <p:sldId id="271" r:id="rId39"/>
    <p:sldId id="316" r:id="rId40"/>
    <p:sldId id="292" r:id="rId41"/>
    <p:sldId id="310" r:id="rId42"/>
    <p:sldId id="317" r:id="rId43"/>
    <p:sldId id="313" r:id="rId4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A34F3692-E332-4B76-BCAA-7AF068BFA992}">
          <p14:sldIdLst>
            <p14:sldId id="257"/>
            <p14:sldId id="259"/>
            <p14:sldId id="262"/>
            <p14:sldId id="261"/>
            <p14:sldId id="295"/>
            <p14:sldId id="265"/>
            <p14:sldId id="266"/>
            <p14:sldId id="267"/>
            <p14:sldId id="268"/>
            <p14:sldId id="264"/>
            <p14:sldId id="315"/>
            <p14:sldId id="279"/>
            <p14:sldId id="289"/>
            <p14:sldId id="288"/>
            <p14:sldId id="291"/>
            <p14:sldId id="294"/>
            <p14:sldId id="280"/>
            <p14:sldId id="301"/>
            <p14:sldId id="297"/>
            <p14:sldId id="298"/>
            <p14:sldId id="300"/>
            <p14:sldId id="276"/>
            <p14:sldId id="303"/>
            <p14:sldId id="305"/>
            <p14:sldId id="306"/>
            <p14:sldId id="278"/>
            <p14:sldId id="307"/>
            <p14:sldId id="283"/>
            <p14:sldId id="312"/>
            <p14:sldId id="308"/>
            <p14:sldId id="272"/>
            <p14:sldId id="263"/>
            <p14:sldId id="270"/>
            <p14:sldId id="318"/>
            <p14:sldId id="271"/>
            <p14:sldId id="316"/>
            <p14:sldId id="292"/>
            <p14:sldId id="310"/>
            <p14:sldId id="317"/>
            <p14:sldId id="313"/>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831" autoAdjust="0"/>
    <p:restoredTop sz="71231" autoAdjust="0"/>
  </p:normalViewPr>
  <p:slideViewPr>
    <p:cSldViewPr snapToGrid="0">
      <p:cViewPr varScale="1">
        <p:scale>
          <a:sx n="79" d="100"/>
          <a:sy n="79" d="100"/>
        </p:scale>
        <p:origin x="1056"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viewProps" Target="viewProps.xml"/><Relationship Id="rId50" Type="http://schemas.microsoft.com/office/2016/11/relationships/changesInfo" Target="changesInfos/changesInfo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slie Touzeau-QCS" userId="55d89e77-e370-4503-8df3-cf8cd33d030f" providerId="ADAL" clId="{114FBC32-5E41-4A59-828D-4C0515E015E0}"/>
    <pc:docChg chg="custSel delSld modSld modSection">
      <pc:chgData name="Leslie Touzeau-QCS" userId="55d89e77-e370-4503-8df3-cf8cd33d030f" providerId="ADAL" clId="{114FBC32-5E41-4A59-828D-4C0515E015E0}" dt="2022-01-03T17:08:21.625" v="10" actId="20577"/>
      <pc:docMkLst>
        <pc:docMk/>
      </pc:docMkLst>
      <pc:sldChg chg="modSp mod">
        <pc:chgData name="Leslie Touzeau-QCS" userId="55d89e77-e370-4503-8df3-cf8cd33d030f" providerId="ADAL" clId="{114FBC32-5E41-4A59-828D-4C0515E015E0}" dt="2022-01-03T17:08:21.625" v="10" actId="20577"/>
        <pc:sldMkLst>
          <pc:docMk/>
          <pc:sldMk cId="1736693185" sldId="257"/>
        </pc:sldMkLst>
        <pc:spChg chg="mod">
          <ac:chgData name="Leslie Touzeau-QCS" userId="55d89e77-e370-4503-8df3-cf8cd33d030f" providerId="ADAL" clId="{114FBC32-5E41-4A59-828D-4C0515E015E0}" dt="2022-01-03T17:08:21.625" v="10" actId="20577"/>
          <ac:spMkLst>
            <pc:docMk/>
            <pc:sldMk cId="1736693185" sldId="257"/>
            <ac:spMk id="3" creationId="{C8722DDC-8EEE-4A06-8DFE-B44871EAA2CF}"/>
          </ac:spMkLst>
        </pc:spChg>
      </pc:sldChg>
      <pc:sldChg chg="del">
        <pc:chgData name="Leslie Touzeau-QCS" userId="55d89e77-e370-4503-8df3-cf8cd33d030f" providerId="ADAL" clId="{114FBC32-5E41-4A59-828D-4C0515E015E0}" dt="2022-01-03T17:05:42.149" v="0" actId="47"/>
        <pc:sldMkLst>
          <pc:docMk/>
          <pc:sldMk cId="121601030" sldId="258"/>
        </pc:sldMkLst>
      </pc:sldChg>
      <pc:sldChg chg="modSp mod">
        <pc:chgData name="Leslie Touzeau-QCS" userId="55d89e77-e370-4503-8df3-cf8cd33d030f" providerId="ADAL" clId="{114FBC32-5E41-4A59-828D-4C0515E015E0}" dt="2022-01-03T17:05:44.938" v="2" actId="27636"/>
        <pc:sldMkLst>
          <pc:docMk/>
          <pc:sldMk cId="657536469" sldId="259"/>
        </pc:sldMkLst>
        <pc:spChg chg="mod">
          <ac:chgData name="Leslie Touzeau-QCS" userId="55d89e77-e370-4503-8df3-cf8cd33d030f" providerId="ADAL" clId="{114FBC32-5E41-4A59-828D-4C0515E015E0}" dt="2022-01-03T17:05:44.938" v="2" actId="27636"/>
          <ac:spMkLst>
            <pc:docMk/>
            <pc:sldMk cId="657536469" sldId="259"/>
            <ac:spMk id="5" creationId="{DB0D7F85-0637-4392-BFD6-E03ED49A353F}"/>
          </ac:spMkLst>
        </pc:spChg>
      </pc:sldChg>
      <pc:sldChg chg="modNotesTx">
        <pc:chgData name="Leslie Touzeau-QCS" userId="55d89e77-e370-4503-8df3-cf8cd33d030f" providerId="ADAL" clId="{114FBC32-5E41-4A59-828D-4C0515E015E0}" dt="2022-01-03T17:06:04.868" v="3" actId="20577"/>
        <pc:sldMkLst>
          <pc:docMk/>
          <pc:sldMk cId="903830698" sldId="295"/>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D0D46AF-BE5F-49B1-ABAD-2DD293B521BD}" type="datetimeFigureOut">
              <a:rPr lang="en-US" smtClean="0"/>
              <a:t>1/4/2022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2498EC8-498E-4BD4-A0BA-F27789691F93}" type="slidenum">
              <a:rPr lang="en-US" smtClean="0"/>
              <a:t>‹#›</a:t>
            </a:fld>
            <a:endParaRPr lang="en-US"/>
          </a:p>
        </p:txBody>
      </p:sp>
    </p:spTree>
    <p:extLst>
      <p:ext uri="{BB962C8B-B14F-4D97-AF65-F5344CB8AC3E}">
        <p14:creationId xmlns:p14="http://schemas.microsoft.com/office/powerpoint/2010/main" val="15463022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why compost? Why am I talking about composting today? Compost is a very common input we see on organic operations, and it is valued because it improves soil fertility, increases microbial activity, improves soil structure, and improves the soils ability to hold onto essential nutrients, all by reusing on-farm available feedstocks. This is important because organic agriculture really focuses on limiting off-farm inputs as much as possible, so compost when made on-farm is a great way to improve soils while not relying on off-farm fertilizers or synthetic soil amendments. It’s a very cost-effective and beneficial material for crop and livestock operations, but there is a proper way to compost that greatly reduces the risk of pathogens. MY hope is this information will be helpful to inspectors and reviewers when evaluating composts made on-farm or reviewing composts as commercial inputs.</a:t>
            </a:r>
          </a:p>
        </p:txBody>
      </p:sp>
      <p:sp>
        <p:nvSpPr>
          <p:cNvPr id="4" name="Slide Number Placeholder 3"/>
          <p:cNvSpPr>
            <a:spLocks noGrp="1"/>
          </p:cNvSpPr>
          <p:nvPr>
            <p:ph type="sldNum" sz="quarter" idx="5"/>
          </p:nvPr>
        </p:nvSpPr>
        <p:spPr/>
        <p:txBody>
          <a:bodyPr/>
          <a:lstStyle/>
          <a:p>
            <a:fld id="{D2498EC8-498E-4BD4-A0BA-F27789691F93}" type="slidenum">
              <a:rPr lang="en-US" smtClean="0"/>
              <a:t>3</a:t>
            </a:fld>
            <a:endParaRPr lang="en-US"/>
          </a:p>
        </p:txBody>
      </p:sp>
    </p:spTree>
    <p:extLst>
      <p:ext uri="{BB962C8B-B14F-4D97-AF65-F5344CB8AC3E}">
        <p14:creationId xmlns:p14="http://schemas.microsoft.com/office/powerpoint/2010/main" val="18335811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Poultry manure also has a high nitrogen content and needs a high carbon amendment. Litter is often a mixture of waste with sawdust or wood shavings, and this mixture is well-suited for composting.  Because it is so high in nitrogen, poultry litter can have issues with odor and nitrogen loss when there isn’t enough carbon in the mix, but it does produce a fertilizer-grade compost and it is another good compost feedstock. </a:t>
            </a:r>
          </a:p>
        </p:txBody>
      </p:sp>
      <p:sp>
        <p:nvSpPr>
          <p:cNvPr id="4" name="Slide Number Placeholder 3"/>
          <p:cNvSpPr>
            <a:spLocks noGrp="1"/>
          </p:cNvSpPr>
          <p:nvPr>
            <p:ph type="sldNum" sz="quarter" idx="5"/>
          </p:nvPr>
        </p:nvSpPr>
        <p:spPr/>
        <p:txBody>
          <a:bodyPr/>
          <a:lstStyle/>
          <a:p>
            <a:fld id="{D2498EC8-498E-4BD4-A0BA-F27789691F93}" type="slidenum">
              <a:rPr lang="en-US" smtClean="0"/>
              <a:t>13</a:t>
            </a:fld>
            <a:endParaRPr lang="en-US"/>
          </a:p>
        </p:txBody>
      </p:sp>
    </p:spTree>
    <p:extLst>
      <p:ext uri="{BB962C8B-B14F-4D97-AF65-F5344CB8AC3E}">
        <p14:creationId xmlns:p14="http://schemas.microsoft.com/office/powerpoint/2010/main" val="35369697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Horse manure is an excellent source of composting material and it usually includes bedding mixed with the manure, making a feedstock that is both dry and has a high C:N ratio. It decomposes quickly, especially if the bedding used was straw. It is often available for cheap or for free at local stables, racetracks, or other establishments with horses so it is often readily available if you need an off-farm manure source.</a:t>
            </a:r>
          </a:p>
        </p:txBody>
      </p:sp>
      <p:sp>
        <p:nvSpPr>
          <p:cNvPr id="4" name="Slide Number Placeholder 3"/>
          <p:cNvSpPr>
            <a:spLocks noGrp="1"/>
          </p:cNvSpPr>
          <p:nvPr>
            <p:ph type="sldNum" sz="quarter" idx="5"/>
          </p:nvPr>
        </p:nvSpPr>
        <p:spPr/>
        <p:txBody>
          <a:bodyPr/>
          <a:lstStyle/>
          <a:p>
            <a:fld id="{D2498EC8-498E-4BD4-A0BA-F27789691F93}" type="slidenum">
              <a:rPr lang="en-US" smtClean="0"/>
              <a:t>14</a:t>
            </a:fld>
            <a:endParaRPr lang="en-US"/>
          </a:p>
        </p:txBody>
      </p:sp>
    </p:spTree>
    <p:extLst>
      <p:ext uri="{BB962C8B-B14F-4D97-AF65-F5344CB8AC3E}">
        <p14:creationId xmlns:p14="http://schemas.microsoft.com/office/powerpoint/2010/main" val="38679987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2498EC8-498E-4BD4-A0BA-F27789691F93}" type="slidenum">
              <a:rPr lang="en-US" smtClean="0"/>
              <a:t>15</a:t>
            </a:fld>
            <a:endParaRPr lang="en-US"/>
          </a:p>
        </p:txBody>
      </p:sp>
    </p:spTree>
    <p:extLst>
      <p:ext uri="{BB962C8B-B14F-4D97-AF65-F5344CB8AC3E}">
        <p14:creationId xmlns:p14="http://schemas.microsoft.com/office/powerpoint/2010/main" val="23003266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Some common sources of carbon are straw, leaves, wood chips and sawdust, and newspaper or cardboard. Some, like straw and sawdust, will degrade very quickly. Others, like wood chips, have large particle sizes so they are great for structure and porosity but they degrade slowly. Leaves can sometimes be composted alone, but they also make an excellent feedstock. </a:t>
            </a:r>
          </a:p>
        </p:txBody>
      </p:sp>
      <p:sp>
        <p:nvSpPr>
          <p:cNvPr id="4" name="Slide Number Placeholder 3"/>
          <p:cNvSpPr>
            <a:spLocks noGrp="1"/>
          </p:cNvSpPr>
          <p:nvPr>
            <p:ph type="sldNum" sz="quarter" idx="5"/>
          </p:nvPr>
        </p:nvSpPr>
        <p:spPr/>
        <p:txBody>
          <a:bodyPr/>
          <a:lstStyle/>
          <a:p>
            <a:fld id="{D2498EC8-498E-4BD4-A0BA-F27789691F93}" type="slidenum">
              <a:rPr lang="en-US" smtClean="0"/>
              <a:t>16</a:t>
            </a:fld>
            <a:endParaRPr lang="en-US"/>
          </a:p>
        </p:txBody>
      </p:sp>
    </p:spTree>
    <p:extLst>
      <p:ext uri="{BB962C8B-B14F-4D97-AF65-F5344CB8AC3E}">
        <p14:creationId xmlns:p14="http://schemas.microsoft.com/office/powerpoint/2010/main" val="38513930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Oxygen is required for aerobic respiration. Without sufficient oxygen, the materials become anaerobic and anaerobic decomposition involves a different set of microorganism and biochemical processes. </a:t>
            </a:r>
          </a:p>
          <a:p>
            <a:endParaRPr lang="en-US" dirty="0"/>
          </a:p>
          <a:p>
            <a:r>
              <a:rPr lang="en-US" dirty="0"/>
              <a:t>Aeration to the pile can happen mechanically by turning or by using blowers to blow air into the pile. Aeration is important because it supplies additional oxygen to the pile, but it also removes heat that has built up as well as water vapor and other trapped gases that need to be released. </a:t>
            </a:r>
          </a:p>
          <a:p>
            <a:endParaRPr lang="en-US" dirty="0"/>
          </a:p>
        </p:txBody>
      </p:sp>
      <p:sp>
        <p:nvSpPr>
          <p:cNvPr id="4" name="Slide Number Placeholder 3"/>
          <p:cNvSpPr>
            <a:spLocks noGrp="1"/>
          </p:cNvSpPr>
          <p:nvPr>
            <p:ph type="sldNum" sz="quarter" idx="5"/>
          </p:nvPr>
        </p:nvSpPr>
        <p:spPr/>
        <p:txBody>
          <a:bodyPr/>
          <a:lstStyle/>
          <a:p>
            <a:fld id="{D2498EC8-498E-4BD4-A0BA-F27789691F93}" type="slidenum">
              <a:rPr lang="en-US" smtClean="0"/>
              <a:t>18</a:t>
            </a:fld>
            <a:endParaRPr lang="en-US"/>
          </a:p>
        </p:txBody>
      </p:sp>
    </p:spTree>
    <p:extLst>
      <p:ext uri="{BB962C8B-B14F-4D97-AF65-F5344CB8AC3E}">
        <p14:creationId xmlns:p14="http://schemas.microsoft.com/office/powerpoint/2010/main" val="16480918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Porosity, structure, texture, and particle size all relate to the physical properties of the materials used as compost feedstocks. The porosity is a measure of the air space within the compost pile and it is determined by particle size and height of the pile. Larger particles increase the pile porosity. A pile with lots of free airspace allows for the exchange of oxygen in and carbon dioxide out. When the pore space is low, air is unable to flow freely and this can lead to anaerobic conditions. </a:t>
            </a:r>
          </a:p>
        </p:txBody>
      </p:sp>
      <p:sp>
        <p:nvSpPr>
          <p:cNvPr id="4" name="Slide Number Placeholder 3"/>
          <p:cNvSpPr>
            <a:spLocks noGrp="1"/>
          </p:cNvSpPr>
          <p:nvPr>
            <p:ph type="sldNum" sz="quarter" idx="5"/>
          </p:nvPr>
        </p:nvSpPr>
        <p:spPr/>
        <p:txBody>
          <a:bodyPr/>
          <a:lstStyle/>
          <a:p>
            <a:fld id="{D2498EC8-498E-4BD4-A0BA-F27789691F93}" type="slidenum">
              <a:rPr lang="en-US" smtClean="0"/>
              <a:t>20</a:t>
            </a:fld>
            <a:endParaRPr lang="en-US"/>
          </a:p>
        </p:txBody>
      </p:sp>
    </p:spTree>
    <p:extLst>
      <p:ext uri="{BB962C8B-B14F-4D97-AF65-F5344CB8AC3E}">
        <p14:creationId xmlns:p14="http://schemas.microsoft.com/office/powerpoint/2010/main" val="41498871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Piles that are smaller tend to allow for greater air flow, especially to the center of the pile where heat is being generated. Larger piles tend to retain temperatures better, but piles that are too large can lead to compaction at the bottom of the pile, which reduces porosity and airflow, especially with dense or moist feedstocks. Therefore, denser materials like manure and food wastes should be in small piles and fluffier materials like leaves and brush can be in higher piles. </a:t>
            </a:r>
          </a:p>
        </p:txBody>
      </p:sp>
      <p:sp>
        <p:nvSpPr>
          <p:cNvPr id="4" name="Slide Number Placeholder 3"/>
          <p:cNvSpPr>
            <a:spLocks noGrp="1"/>
          </p:cNvSpPr>
          <p:nvPr>
            <p:ph type="sldNum" sz="quarter" idx="5"/>
          </p:nvPr>
        </p:nvSpPr>
        <p:spPr/>
        <p:txBody>
          <a:bodyPr/>
          <a:lstStyle/>
          <a:p>
            <a:fld id="{D2498EC8-498E-4BD4-A0BA-F27789691F93}" type="slidenum">
              <a:rPr lang="en-US" smtClean="0"/>
              <a:t>21</a:t>
            </a:fld>
            <a:endParaRPr lang="en-US"/>
          </a:p>
        </p:txBody>
      </p:sp>
    </p:spTree>
    <p:extLst>
      <p:ext uri="{BB962C8B-B14F-4D97-AF65-F5344CB8AC3E}">
        <p14:creationId xmlns:p14="http://schemas.microsoft.com/office/powerpoint/2010/main" val="31651182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size of the compost feedstock particles matters not just for porosity, but also because decomposition will happen quicker with smaller particles. However, smaller particles also reduce porosity and can create anaerobic conditions if air flow is blocked, so the best particle size ranges from 1/8 of an inch to 2 inches in average diameter. </a:t>
            </a:r>
          </a:p>
        </p:txBody>
      </p:sp>
      <p:sp>
        <p:nvSpPr>
          <p:cNvPr id="4" name="Slide Number Placeholder 3"/>
          <p:cNvSpPr>
            <a:spLocks noGrp="1"/>
          </p:cNvSpPr>
          <p:nvPr>
            <p:ph type="sldNum" sz="quarter" idx="5"/>
          </p:nvPr>
        </p:nvSpPr>
        <p:spPr/>
        <p:txBody>
          <a:bodyPr/>
          <a:lstStyle/>
          <a:p>
            <a:fld id="{D2498EC8-498E-4BD4-A0BA-F27789691F93}" type="slidenum">
              <a:rPr lang="en-US" smtClean="0"/>
              <a:t>22</a:t>
            </a:fld>
            <a:endParaRPr lang="en-US"/>
          </a:p>
        </p:txBody>
      </p:sp>
    </p:spTree>
    <p:extLst>
      <p:ext uri="{BB962C8B-B14F-4D97-AF65-F5344CB8AC3E}">
        <p14:creationId xmlns:p14="http://schemas.microsoft.com/office/powerpoint/2010/main" val="12718728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Ideally, compost materials should be maintained within a 40%-65% moisture content by weight. Below 40%, microbial activity will slow. At moisture levels above 65%, water displaces air in the pore spaces, which limits air movement and can lead to anaerobic conditions. </a:t>
            </a:r>
          </a:p>
          <a:p>
            <a:r>
              <a:rPr lang="en-US" dirty="0"/>
              <a:t>A general rule of thumb is compost is too wet if water can be squeezed out of a handful and too dry if it does not feel moist to the touch. Adding water to a dry pile can be difficult. In general, it takes 25 gallons of water per ton to raise the moisture content of a pile approximately 10%!</a:t>
            </a:r>
          </a:p>
          <a:p>
            <a:endParaRPr lang="en-US" dirty="0"/>
          </a:p>
        </p:txBody>
      </p:sp>
      <p:sp>
        <p:nvSpPr>
          <p:cNvPr id="4" name="Slide Number Placeholder 3"/>
          <p:cNvSpPr>
            <a:spLocks noGrp="1"/>
          </p:cNvSpPr>
          <p:nvPr>
            <p:ph type="sldNum" sz="quarter" idx="5"/>
          </p:nvPr>
        </p:nvSpPr>
        <p:spPr/>
        <p:txBody>
          <a:bodyPr/>
          <a:lstStyle/>
          <a:p>
            <a:fld id="{D2498EC8-498E-4BD4-A0BA-F27789691F93}" type="slidenum">
              <a:rPr lang="en-US" smtClean="0"/>
              <a:t>24</a:t>
            </a:fld>
            <a:endParaRPr lang="en-US"/>
          </a:p>
        </p:txBody>
      </p:sp>
    </p:spTree>
    <p:extLst>
      <p:ext uri="{BB962C8B-B14F-4D97-AF65-F5344CB8AC3E}">
        <p14:creationId xmlns:p14="http://schemas.microsoft.com/office/powerpoint/2010/main" val="111820862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 we discussed, mesophilic temperatures are during the initial phases of composting, but thermophilic temperatures are actually the most desirable over time because they destroy potential pathogens in the compost materials. The critical temperature for killing human pathogens and most plant pathogens  is 131 degrees F and most weed seeds are destroyed at 145 degrees F. Higher temperatures also result in faster breakdown of materials, although temperatures over 140 degrees will slow microbial activity. At 160 degrees, microbes will begin to die or become dormant, effectively stopping the composting process.  </a:t>
            </a:r>
          </a:p>
        </p:txBody>
      </p:sp>
      <p:sp>
        <p:nvSpPr>
          <p:cNvPr id="4" name="Slide Number Placeholder 3"/>
          <p:cNvSpPr>
            <a:spLocks noGrp="1"/>
          </p:cNvSpPr>
          <p:nvPr>
            <p:ph type="sldNum" sz="quarter" idx="5"/>
          </p:nvPr>
        </p:nvSpPr>
        <p:spPr/>
        <p:txBody>
          <a:bodyPr/>
          <a:lstStyle/>
          <a:p>
            <a:fld id="{D2498EC8-498E-4BD4-A0BA-F27789691F93}" type="slidenum">
              <a:rPr lang="en-US" smtClean="0"/>
              <a:t>26</a:t>
            </a:fld>
            <a:endParaRPr lang="en-US"/>
          </a:p>
        </p:txBody>
      </p:sp>
    </p:spTree>
    <p:extLst>
      <p:ext uri="{BB962C8B-B14F-4D97-AF65-F5344CB8AC3E}">
        <p14:creationId xmlns:p14="http://schemas.microsoft.com/office/powerpoint/2010/main" val="37091243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Microorganisms consume oxygen while feeding on organic matter. This generates heat and releases CO2 and water vapor into the air. These losses causes the materials to reduce up to half the amount of the original materials. Composting thus reduces both the volume and mass of the raw materials while also transforming them into a valuable soil conditioner. </a:t>
            </a:r>
          </a:p>
        </p:txBody>
      </p:sp>
      <p:sp>
        <p:nvSpPr>
          <p:cNvPr id="4" name="Slide Number Placeholder 3"/>
          <p:cNvSpPr>
            <a:spLocks noGrp="1"/>
          </p:cNvSpPr>
          <p:nvPr>
            <p:ph type="sldNum" sz="quarter" idx="5"/>
          </p:nvPr>
        </p:nvSpPr>
        <p:spPr/>
        <p:txBody>
          <a:bodyPr/>
          <a:lstStyle/>
          <a:p>
            <a:fld id="{D2498EC8-498E-4BD4-A0BA-F27789691F93}" type="slidenum">
              <a:rPr lang="en-US" smtClean="0"/>
              <a:t>4</a:t>
            </a:fld>
            <a:endParaRPr lang="en-US"/>
          </a:p>
        </p:txBody>
      </p:sp>
    </p:spTree>
    <p:extLst>
      <p:ext uri="{BB962C8B-B14F-4D97-AF65-F5344CB8AC3E}">
        <p14:creationId xmlns:p14="http://schemas.microsoft.com/office/powerpoint/2010/main" val="74891730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we’ve discussed, there are several variables that will determine the length of time required to transform raw materials into compost. Certain conditions are optimal and certain conditions will slow the process. The mesophilic phase can last from a few days to a few weeks, the </a:t>
            </a:r>
            <a:r>
              <a:rPr lang="en-US" dirty="0" err="1"/>
              <a:t>thermophlic</a:t>
            </a:r>
            <a:r>
              <a:rPr lang="en-US" dirty="0"/>
              <a:t> phase from a few weeks to several months, and usually a 4-8 week period of curing is recommended. </a:t>
            </a:r>
          </a:p>
        </p:txBody>
      </p:sp>
      <p:sp>
        <p:nvSpPr>
          <p:cNvPr id="4" name="Slide Number Placeholder 3"/>
          <p:cNvSpPr>
            <a:spLocks noGrp="1"/>
          </p:cNvSpPr>
          <p:nvPr>
            <p:ph type="sldNum" sz="quarter" idx="5"/>
          </p:nvPr>
        </p:nvSpPr>
        <p:spPr/>
        <p:txBody>
          <a:bodyPr/>
          <a:lstStyle/>
          <a:p>
            <a:fld id="{D2498EC8-498E-4BD4-A0BA-F27789691F93}" type="slidenum">
              <a:rPr lang="en-US" smtClean="0"/>
              <a:t>28</a:t>
            </a:fld>
            <a:endParaRPr lang="en-US"/>
          </a:p>
        </p:txBody>
      </p:sp>
    </p:spTree>
    <p:extLst>
      <p:ext uri="{BB962C8B-B14F-4D97-AF65-F5344CB8AC3E}">
        <p14:creationId xmlns:p14="http://schemas.microsoft.com/office/powerpoint/2010/main" val="263757197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2498EC8-498E-4BD4-A0BA-F27789691F93}" type="slidenum">
              <a:rPr lang="en-US" smtClean="0"/>
              <a:t>29</a:t>
            </a:fld>
            <a:endParaRPr lang="en-US"/>
          </a:p>
        </p:txBody>
      </p:sp>
    </p:spTree>
    <p:extLst>
      <p:ext uri="{BB962C8B-B14F-4D97-AF65-F5344CB8AC3E}">
        <p14:creationId xmlns:p14="http://schemas.microsoft.com/office/powerpoint/2010/main" val="303900095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Curing is an important step and is sometimes the forgotten stage of composting. Curing occurs at low, mesophilic temperatures and allows the compost to mature. Curing furthers the aerobic decomposition of resistant compounds, large particles, and allows the pH to shift to neutral and the C:N ratio to decrease.  The curing phase of composting usually begins after the pile temperature shows a steady decrease or when the temperature no longer reheats after turning.  At a minimum, compost should be left in the curing phase for at least 1 month, but longer is typically better. </a:t>
            </a:r>
          </a:p>
        </p:txBody>
      </p:sp>
      <p:sp>
        <p:nvSpPr>
          <p:cNvPr id="4" name="Slide Number Placeholder 3"/>
          <p:cNvSpPr>
            <a:spLocks noGrp="1"/>
          </p:cNvSpPr>
          <p:nvPr>
            <p:ph type="sldNum" sz="quarter" idx="5"/>
          </p:nvPr>
        </p:nvSpPr>
        <p:spPr/>
        <p:txBody>
          <a:bodyPr/>
          <a:lstStyle/>
          <a:p>
            <a:fld id="{D2498EC8-498E-4BD4-A0BA-F27789691F93}" type="slidenum">
              <a:rPr lang="en-US" smtClean="0"/>
              <a:t>30</a:t>
            </a:fld>
            <a:endParaRPr lang="en-US"/>
          </a:p>
        </p:txBody>
      </p:sp>
    </p:spTree>
    <p:extLst>
      <p:ext uri="{BB962C8B-B14F-4D97-AF65-F5344CB8AC3E}">
        <p14:creationId xmlns:p14="http://schemas.microsoft.com/office/powerpoint/2010/main" val="24850515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here is a chart that shows the recommended conditions for rapid composting. As we’ve talked about, the C:N ratio is best between 25:1-30:1</a:t>
            </a:r>
          </a:p>
        </p:txBody>
      </p:sp>
      <p:sp>
        <p:nvSpPr>
          <p:cNvPr id="4" name="Slide Number Placeholder 3"/>
          <p:cNvSpPr>
            <a:spLocks noGrp="1"/>
          </p:cNvSpPr>
          <p:nvPr>
            <p:ph type="sldNum" sz="quarter" idx="5"/>
          </p:nvPr>
        </p:nvSpPr>
        <p:spPr/>
        <p:txBody>
          <a:bodyPr/>
          <a:lstStyle/>
          <a:p>
            <a:fld id="{D2498EC8-498E-4BD4-A0BA-F27789691F93}" type="slidenum">
              <a:rPr lang="en-US" smtClean="0"/>
              <a:t>31</a:t>
            </a:fld>
            <a:endParaRPr lang="en-US"/>
          </a:p>
        </p:txBody>
      </p:sp>
    </p:spTree>
    <p:extLst>
      <p:ext uri="{BB962C8B-B14F-4D97-AF65-F5344CB8AC3E}">
        <p14:creationId xmlns:p14="http://schemas.microsoft.com/office/powerpoint/2010/main" val="106698521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Windrow composting creates long narrow piles, or windrows, of raw materials and these piles are turned on a regular basis and monitored for temperature. Turning mixes the materials and releases trapped heat, water vapor, and gases. Turning also exchanges the material at the windrow’s surface with internal materials, and this exposes all material equally to the air, ensuring an even compost. For windrow composting, operators must monitor the piles for temperature and moisture, and it’s a good idea to have a turning schedule to make sure the piles are being properly aerated. This system is more labor intensive than static aerated piles, but they allow a farm to use equipment they may already have on hand, like a tractor with a bucket, to do the turning. </a:t>
            </a:r>
          </a:p>
        </p:txBody>
      </p:sp>
      <p:sp>
        <p:nvSpPr>
          <p:cNvPr id="4" name="Slide Number Placeholder 3"/>
          <p:cNvSpPr>
            <a:spLocks noGrp="1"/>
          </p:cNvSpPr>
          <p:nvPr>
            <p:ph type="sldNum" sz="quarter" idx="5"/>
          </p:nvPr>
        </p:nvSpPr>
        <p:spPr/>
        <p:txBody>
          <a:bodyPr/>
          <a:lstStyle/>
          <a:p>
            <a:fld id="{D2498EC8-498E-4BD4-A0BA-F27789691F93}" type="slidenum">
              <a:rPr lang="en-US" smtClean="0"/>
              <a:t>33</a:t>
            </a:fld>
            <a:endParaRPr lang="en-US"/>
          </a:p>
        </p:txBody>
      </p:sp>
    </p:spTree>
    <p:extLst>
      <p:ext uri="{BB962C8B-B14F-4D97-AF65-F5344CB8AC3E}">
        <p14:creationId xmlns:p14="http://schemas.microsoft.com/office/powerpoint/2010/main" val="370099022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 operation doing windrow composting will likely need equipment that is scaled to the size of the windrows. This can be accomplished on a small to moderate sized operation using the bucket or front end loader of a tractor or for small piles, simply a shovel or several people with pitchforks can turn a pile. There is specialized equipment that can make turning more efficient, including PTO-driven compost turners, like the one you see in this picture. There are also self-driven windrow turners like auger turners and elevating face turners. </a:t>
            </a:r>
          </a:p>
          <a:p>
            <a:r>
              <a:rPr lang="en-US" dirty="0"/>
              <a:t>Turning the compost pile both fluffs the pile which maintains porosity by reducing compaction that may have developed over time AND breaks up particles into smaller pieces, which reduces porosity if the particles become too small. This additional oxygen introduced by turning is only temporary, as the oxygen is quickly consumed. This is why piles often need to be turned multiple times over the course of the composting process.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498EC8-498E-4BD4-A0BA-F27789691F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7179535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 aerated static pile is basically what it sounds like. It is a composting system that used a series of perforated pipes connected to a blower as an air distribution system running under the compost pile. The pile is not turned. If all conditions are </a:t>
            </a:r>
            <a:r>
              <a:rPr lang="en-US" dirty="0" err="1"/>
              <a:t>righrt</a:t>
            </a:r>
            <a:r>
              <a:rPr lang="en-US" dirty="0"/>
              <a:t>, the active composting period can be completed in 3-5 weeks. </a:t>
            </a:r>
          </a:p>
          <a:p>
            <a:r>
              <a:rPr lang="en-US" dirty="0"/>
              <a:t>Since the pile does not receive additional turnings the initial mix of raw materials is very important. The pile must maintain porosity throughout the entire composting period in order to prevent going into anaerobic decomposition. Manure or other materials must be thoroughly blended with the wood chips in order to promote uniformity in particle size throughout the pile. Because you can set up times for air blowing, this system is easy to automate, unlike windrow composting that requires active turning. Because the pile isn’t being turned, it conserves nitrogen fairly well, However, the system can be finnicky, expensive, and it requires special equipment. </a:t>
            </a:r>
          </a:p>
        </p:txBody>
      </p:sp>
      <p:sp>
        <p:nvSpPr>
          <p:cNvPr id="4" name="Slide Number Placeholder 3"/>
          <p:cNvSpPr>
            <a:spLocks noGrp="1"/>
          </p:cNvSpPr>
          <p:nvPr>
            <p:ph type="sldNum" sz="quarter" idx="5"/>
          </p:nvPr>
        </p:nvSpPr>
        <p:spPr/>
        <p:txBody>
          <a:bodyPr/>
          <a:lstStyle/>
          <a:p>
            <a:fld id="{D2498EC8-498E-4BD4-A0BA-F27789691F93}" type="slidenum">
              <a:rPr lang="en-US" smtClean="0"/>
              <a:t>35</a:t>
            </a:fld>
            <a:endParaRPr lang="en-US"/>
          </a:p>
        </p:txBody>
      </p:sp>
    </p:spTree>
    <p:extLst>
      <p:ext uri="{BB962C8B-B14F-4D97-AF65-F5344CB8AC3E}">
        <p14:creationId xmlns:p14="http://schemas.microsoft.com/office/powerpoint/2010/main" val="245471271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In-vessel composting encompasses several methods of composting that confine the materials within a container or vessel. They can rely on both forced aeration and mechanical turning and often borrow techniques from windrow and static aerated composting. I’m just going to point out one method here, because it is a system we see sometimes that seems to work pretty well and it can be relatively easy to set up. Rotating drums feature a long horizontal drum that is constantly turned to aerate the mix. Feedstocks are loaded at one end and removed from the other as the compost is finished. The turning can be automated and the aeration can include forced air. This method yields a quick compost, sometimes in less than 3 weeks. </a:t>
            </a:r>
          </a:p>
        </p:txBody>
      </p:sp>
      <p:sp>
        <p:nvSpPr>
          <p:cNvPr id="4" name="Slide Number Placeholder 3"/>
          <p:cNvSpPr>
            <a:spLocks noGrp="1"/>
          </p:cNvSpPr>
          <p:nvPr>
            <p:ph type="sldNum" sz="quarter" idx="5"/>
          </p:nvPr>
        </p:nvSpPr>
        <p:spPr/>
        <p:txBody>
          <a:bodyPr/>
          <a:lstStyle/>
          <a:p>
            <a:fld id="{D2498EC8-498E-4BD4-A0BA-F27789691F93}" type="slidenum">
              <a:rPr lang="en-US" smtClean="0"/>
              <a:t>36</a:t>
            </a:fld>
            <a:endParaRPr lang="en-US"/>
          </a:p>
        </p:txBody>
      </p:sp>
    </p:spTree>
    <p:extLst>
      <p:ext uri="{BB962C8B-B14F-4D97-AF65-F5344CB8AC3E}">
        <p14:creationId xmlns:p14="http://schemas.microsoft.com/office/powerpoint/2010/main" val="248248331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NOP regulation 7 CFR 205.203(c), the soil fertility and crop nutrient management practice standard, provides requirements for documentation needed for compost production using an in-vessel or static aerated pile system, and for a windrow systems. As you can see here in the language of the regulation, a static aerated pile needs to be at least maintained between 131 and 170 degrees for 3 days and a windrow compost must be maintained between 131 and 170 degrees for 15 days and turned a minimum of 5 times. We require documentation that demonstrates these measures have been taken before we can approve a compost for use in organic production. </a:t>
            </a:r>
          </a:p>
        </p:txBody>
      </p:sp>
      <p:sp>
        <p:nvSpPr>
          <p:cNvPr id="4" name="Slide Number Placeholder 3"/>
          <p:cNvSpPr>
            <a:spLocks noGrp="1"/>
          </p:cNvSpPr>
          <p:nvPr>
            <p:ph type="sldNum" sz="quarter" idx="5"/>
          </p:nvPr>
        </p:nvSpPr>
        <p:spPr/>
        <p:txBody>
          <a:bodyPr/>
          <a:lstStyle/>
          <a:p>
            <a:fld id="{D2498EC8-498E-4BD4-A0BA-F27789691F93}" type="slidenum">
              <a:rPr lang="en-US" smtClean="0"/>
              <a:t>37</a:t>
            </a:fld>
            <a:endParaRPr lang="en-US"/>
          </a:p>
        </p:txBody>
      </p:sp>
    </p:spTree>
    <p:extLst>
      <p:ext uri="{BB962C8B-B14F-4D97-AF65-F5344CB8AC3E}">
        <p14:creationId xmlns:p14="http://schemas.microsoft.com/office/powerpoint/2010/main" val="83758467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2011, the NOP released a Guidance document, NOP 5021, that elaborates on other acceptable composting methods for organic production. This document states that any compost made from approved plant and animal materials and managed or mixed to ensure that all feedstocks heat to a minimum of 131°F for a minimum of 3 days can be approved. While different certifiers may interpret this rule differently, QCS policy also requires growers to submit pathogen tests when they are using composting methods different from those outlined at 205.203. Compost that does not meet these guidelines and contains manure as a feedstock is treated like raw manure and requires a time restriction from the date of application to the date of harvest. </a:t>
            </a:r>
          </a:p>
        </p:txBody>
      </p:sp>
      <p:sp>
        <p:nvSpPr>
          <p:cNvPr id="4" name="Slide Number Placeholder 3"/>
          <p:cNvSpPr>
            <a:spLocks noGrp="1"/>
          </p:cNvSpPr>
          <p:nvPr>
            <p:ph type="sldNum" sz="quarter" idx="5"/>
          </p:nvPr>
        </p:nvSpPr>
        <p:spPr/>
        <p:txBody>
          <a:bodyPr/>
          <a:lstStyle/>
          <a:p>
            <a:fld id="{D2498EC8-498E-4BD4-A0BA-F27789691F93}" type="slidenum">
              <a:rPr lang="en-US" smtClean="0"/>
              <a:t>38</a:t>
            </a:fld>
            <a:endParaRPr lang="en-US"/>
          </a:p>
        </p:txBody>
      </p:sp>
    </p:spTree>
    <p:extLst>
      <p:ext uri="{BB962C8B-B14F-4D97-AF65-F5344CB8AC3E}">
        <p14:creationId xmlns:p14="http://schemas.microsoft.com/office/powerpoint/2010/main" val="35957919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essentially three phases of aerobic composting. The first phase, the mesophilic phase, is the moderate temperature phase and it lasts a few days to a few weeks. During this phase, mesophilic bacteria are breaking down sugars and starches in the compost mix. The second phase, the thermophilic phase, is the high-temperature phase which can last for a few weeks to several months. During this phase, thermophilic organisms break down complex compounds like proteins and fats. The final phase, the curing phase, returns to mesophilic temperatures as many of the high-energy compounds are broken down. This final phase can last for several months and it is an important step in the composting process.  </a:t>
            </a:r>
          </a:p>
        </p:txBody>
      </p:sp>
      <p:sp>
        <p:nvSpPr>
          <p:cNvPr id="4" name="Slide Number Placeholder 3"/>
          <p:cNvSpPr>
            <a:spLocks noGrp="1"/>
          </p:cNvSpPr>
          <p:nvPr>
            <p:ph type="sldNum" sz="quarter" idx="5"/>
          </p:nvPr>
        </p:nvSpPr>
        <p:spPr/>
        <p:txBody>
          <a:bodyPr/>
          <a:lstStyle/>
          <a:p>
            <a:fld id="{D2498EC8-498E-4BD4-A0BA-F27789691F93}" type="slidenum">
              <a:rPr lang="en-US" smtClean="0"/>
              <a:t>5</a:t>
            </a:fld>
            <a:endParaRPr lang="en-US"/>
          </a:p>
        </p:txBody>
      </p:sp>
    </p:spTree>
    <p:extLst>
      <p:ext uri="{BB962C8B-B14F-4D97-AF65-F5344CB8AC3E}">
        <p14:creationId xmlns:p14="http://schemas.microsoft.com/office/powerpoint/2010/main" val="230880633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2498EC8-498E-4BD4-A0BA-F27789691F93}" type="slidenum">
              <a:rPr lang="en-US" smtClean="0"/>
              <a:t>39</a:t>
            </a:fld>
            <a:endParaRPr lang="en-US"/>
          </a:p>
        </p:txBody>
      </p:sp>
    </p:spTree>
    <p:extLst>
      <p:ext uri="{BB962C8B-B14F-4D97-AF65-F5344CB8AC3E}">
        <p14:creationId xmlns:p14="http://schemas.microsoft.com/office/powerpoint/2010/main" val="981333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Bacteria are the most numerous is compost, making up 80-90% of the microorganisms. They are also responsible for most of the decomposition and heat generation in compost. They begin the breakdown of sugars and starches.</a:t>
            </a:r>
          </a:p>
        </p:txBody>
      </p:sp>
      <p:sp>
        <p:nvSpPr>
          <p:cNvPr id="4" name="Slide Number Placeholder 3"/>
          <p:cNvSpPr>
            <a:spLocks noGrp="1"/>
          </p:cNvSpPr>
          <p:nvPr>
            <p:ph type="sldNum" sz="quarter" idx="5"/>
          </p:nvPr>
        </p:nvSpPr>
        <p:spPr/>
        <p:txBody>
          <a:bodyPr/>
          <a:lstStyle/>
          <a:p>
            <a:fld id="{D2498EC8-498E-4BD4-A0BA-F27789691F93}" type="slidenum">
              <a:rPr lang="en-US" smtClean="0"/>
              <a:t>7</a:t>
            </a:fld>
            <a:endParaRPr lang="en-US"/>
          </a:p>
        </p:txBody>
      </p:sp>
    </p:spTree>
    <p:extLst>
      <p:ext uri="{BB962C8B-B14F-4D97-AF65-F5344CB8AC3E}">
        <p14:creationId xmlns:p14="http://schemas.microsoft.com/office/powerpoint/2010/main" val="11478213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Actinomycetes resemble fungi in that they have multicellular filaments but they are actually a type of bacteria. They are the cause of the characteristic earthy smell of soil and compost. They help to break down lignin and more decay-resistant materials and they are the 2</a:t>
            </a:r>
            <a:r>
              <a:rPr lang="en-US" baseline="30000" dirty="0"/>
              <a:t>nd</a:t>
            </a:r>
            <a:r>
              <a:rPr lang="en-US" dirty="0"/>
              <a:t> step in the breakdown of cellulose. </a:t>
            </a:r>
          </a:p>
        </p:txBody>
      </p:sp>
      <p:sp>
        <p:nvSpPr>
          <p:cNvPr id="4" name="Slide Number Placeholder 3"/>
          <p:cNvSpPr>
            <a:spLocks noGrp="1"/>
          </p:cNvSpPr>
          <p:nvPr>
            <p:ph type="sldNum" sz="quarter" idx="5"/>
          </p:nvPr>
        </p:nvSpPr>
        <p:spPr/>
        <p:txBody>
          <a:bodyPr/>
          <a:lstStyle/>
          <a:p>
            <a:fld id="{D2498EC8-498E-4BD4-A0BA-F27789691F93}" type="slidenum">
              <a:rPr lang="en-US" smtClean="0"/>
              <a:t>8</a:t>
            </a:fld>
            <a:endParaRPr lang="en-US"/>
          </a:p>
        </p:txBody>
      </p:sp>
    </p:spTree>
    <p:extLst>
      <p:ext uri="{BB962C8B-B14F-4D97-AF65-F5344CB8AC3E}">
        <p14:creationId xmlns:p14="http://schemas.microsoft.com/office/powerpoint/2010/main" val="10499202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compost, fungi are necessary because they are good at decomposing woody substances and other decay-resistant materials. They are important in the final stages of composting, as they tend to feed on the materials that were not broken down by bacteria and actinomycetes. </a:t>
            </a:r>
          </a:p>
        </p:txBody>
      </p:sp>
      <p:sp>
        <p:nvSpPr>
          <p:cNvPr id="4" name="Slide Number Placeholder 3"/>
          <p:cNvSpPr>
            <a:spLocks noGrp="1"/>
          </p:cNvSpPr>
          <p:nvPr>
            <p:ph type="sldNum" sz="quarter" idx="5"/>
          </p:nvPr>
        </p:nvSpPr>
        <p:spPr/>
        <p:txBody>
          <a:bodyPr/>
          <a:lstStyle/>
          <a:p>
            <a:fld id="{D2498EC8-498E-4BD4-A0BA-F27789691F93}" type="slidenum">
              <a:rPr lang="en-US" smtClean="0"/>
              <a:t>9</a:t>
            </a:fld>
            <a:endParaRPr lang="en-US"/>
          </a:p>
        </p:txBody>
      </p:sp>
    </p:spTree>
    <p:extLst>
      <p:ext uri="{BB962C8B-B14F-4D97-AF65-F5344CB8AC3E}">
        <p14:creationId xmlns:p14="http://schemas.microsoft.com/office/powerpoint/2010/main" val="9768712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2498EC8-498E-4BD4-A0BA-F27789691F93}" type="slidenum">
              <a:rPr lang="en-US" smtClean="0"/>
              <a:t>10</a:t>
            </a:fld>
            <a:endParaRPr lang="en-US"/>
          </a:p>
        </p:txBody>
      </p:sp>
    </p:spTree>
    <p:extLst>
      <p:ext uri="{BB962C8B-B14F-4D97-AF65-F5344CB8AC3E}">
        <p14:creationId xmlns:p14="http://schemas.microsoft.com/office/powerpoint/2010/main" val="6139619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The C:N ratio is the ratio of carbon to nitrogen in any compost mix. A balanced C:N ratio usually ensures that the other required nutrients, which include phosphorus and potassium, are present in adequate amounts. </a:t>
            </a:r>
          </a:p>
          <a:p>
            <a:r>
              <a:rPr lang="en-US" dirty="0"/>
              <a:t>The ideal starting range for your compost is a C:N ratio is 25:1 to 30:1. A C:N ratio that is too low, less than 20:1, typically results in excess nitrogen release because there is more nitrogen than can be stabilized by the carbon. This can lead to nitrogen being lost to the atmosphere as ammonia and it can cause odor problems. </a:t>
            </a:r>
          </a:p>
          <a:p>
            <a:r>
              <a:rPr lang="en-US" dirty="0"/>
              <a:t>C:N ratios that are too high, upwards of 40:1 or greater, require longer composting times for the microorganisms to use up the excess carbon. </a:t>
            </a:r>
          </a:p>
          <a:p>
            <a:endParaRPr lang="en-US" dirty="0"/>
          </a:p>
        </p:txBody>
      </p:sp>
      <p:sp>
        <p:nvSpPr>
          <p:cNvPr id="4" name="Slide Number Placeholder 3"/>
          <p:cNvSpPr>
            <a:spLocks noGrp="1"/>
          </p:cNvSpPr>
          <p:nvPr>
            <p:ph type="sldNum" sz="quarter" idx="5"/>
          </p:nvPr>
        </p:nvSpPr>
        <p:spPr/>
        <p:txBody>
          <a:bodyPr/>
          <a:lstStyle/>
          <a:p>
            <a:fld id="{D2498EC8-498E-4BD4-A0BA-F27789691F93}" type="slidenum">
              <a:rPr lang="en-US" smtClean="0"/>
              <a:t>11</a:t>
            </a:fld>
            <a:endParaRPr lang="en-US"/>
          </a:p>
        </p:txBody>
      </p:sp>
    </p:spTree>
    <p:extLst>
      <p:ext uri="{BB962C8B-B14F-4D97-AF65-F5344CB8AC3E}">
        <p14:creationId xmlns:p14="http://schemas.microsoft.com/office/powerpoint/2010/main" val="28685833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Cattle manure is nitrogen-rich and very wet. Because it is so wet, it requires a dry-high carbon amendment to be mixed with it, usually at a rate of two to three volumes of dry matter per volume of manure. It decomposes quickly and is overall a very good compost feedstock. </a:t>
            </a:r>
          </a:p>
        </p:txBody>
      </p:sp>
      <p:sp>
        <p:nvSpPr>
          <p:cNvPr id="4" name="Slide Number Placeholder 3"/>
          <p:cNvSpPr>
            <a:spLocks noGrp="1"/>
          </p:cNvSpPr>
          <p:nvPr>
            <p:ph type="sldNum" sz="quarter" idx="5"/>
          </p:nvPr>
        </p:nvSpPr>
        <p:spPr/>
        <p:txBody>
          <a:bodyPr/>
          <a:lstStyle/>
          <a:p>
            <a:fld id="{D2498EC8-498E-4BD4-A0BA-F27789691F93}" type="slidenum">
              <a:rPr lang="en-US" smtClean="0"/>
              <a:t>12</a:t>
            </a:fld>
            <a:endParaRPr lang="en-US"/>
          </a:p>
        </p:txBody>
      </p:sp>
    </p:spTree>
    <p:extLst>
      <p:ext uri="{BB962C8B-B14F-4D97-AF65-F5344CB8AC3E}">
        <p14:creationId xmlns:p14="http://schemas.microsoft.com/office/powerpoint/2010/main" val="23150080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04DB13E-F722-4ED6-BB00-556651E95281}"/>
              </a:ext>
            </a:extLst>
          </p:cNvPr>
          <p:cNvSpPr/>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useBgFill="1">
        <p:nvSpPr>
          <p:cNvPr id="10" name="Rectangle 9"/>
          <p:cNvSpPr/>
          <p:nvPr/>
        </p:nvSpPr>
        <p:spPr>
          <a:xfrm>
            <a:off x="1307875" y="1267730"/>
            <a:ext cx="9576263"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11" name="Rectangle 10"/>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5" name="Rectangle 14"/>
          <p:cNvSpPr/>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7" name="Group 6">
            <a:extLst>
              <a:ext uri="{FF2B5EF4-FFF2-40B4-BE49-F238E27FC236}">
                <a16:creationId xmlns:a16="http://schemas.microsoft.com/office/drawing/2014/main" id="{E26428D7-C6F3-473D-A360-A3F5C3E8728C}"/>
              </a:ext>
            </a:extLst>
          </p:cNvPr>
          <p:cNvGrpSpPr/>
          <p:nvPr/>
        </p:nvGrpSpPr>
        <p:grpSpPr>
          <a:xfrm>
            <a:off x="5250180" y="1267730"/>
            <a:ext cx="1691640" cy="615934"/>
            <a:chOff x="5250180" y="1267730"/>
            <a:chExt cx="1691640" cy="615934"/>
          </a:xfrm>
        </p:grpSpPr>
        <p:cxnSp>
          <p:nvCxnSpPr>
            <p:cNvPr id="17" name="Straight Connector 16"/>
            <p:cNvCxnSpPr/>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629103" y="2244830"/>
            <a:ext cx="8933796" cy="2437232"/>
          </a:xfrm>
        </p:spPr>
        <p:txBody>
          <a:bodyPr tIns="45720" bIns="45720" anchor="ctr">
            <a:normAutofit/>
          </a:bodyPr>
          <a:lstStyle>
            <a:lvl1pPr algn="ctr">
              <a:lnSpc>
                <a:spcPct val="83000"/>
              </a:lnSpc>
              <a:defRPr lang="en-US" sz="6800" b="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sp>
        <p:nvSpPr>
          <p:cNvPr id="3" name="Subtitle 2"/>
          <p:cNvSpPr>
            <a:spLocks noGrp="1"/>
          </p:cNvSpPr>
          <p:nvPr>
            <p:ph type="subTitle" idx="1"/>
          </p:nvPr>
        </p:nvSpPr>
        <p:spPr>
          <a:xfrm>
            <a:off x="1629107" y="4682072"/>
            <a:ext cx="8936847" cy="457201"/>
          </a:xfrm>
        </p:spPr>
        <p:txBody>
          <a:bodyPr>
            <a:normAutofit/>
          </a:bodyPr>
          <a:lstStyle>
            <a:lvl1pPr marL="0" indent="0" algn="ctr">
              <a:spcBef>
                <a:spcPts val="0"/>
              </a:spcBef>
              <a:buNone/>
              <a:defRPr sz="1800" spc="80" baseline="0">
                <a:solidFill>
                  <a:schemeClr val="tx1">
                    <a:lumMod val="95000"/>
                    <a:lumOff val="5000"/>
                  </a:schemeClr>
                </a:solidFill>
              </a:defRPr>
            </a:lvl1pPr>
            <a:lvl2pPr marL="457189" indent="0" algn="ctr">
              <a:buNone/>
              <a:defRPr sz="1600"/>
            </a:lvl2pPr>
            <a:lvl3pPr marL="914377" indent="0" algn="ctr">
              <a:buNone/>
              <a:defRPr sz="16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sp>
        <p:nvSpPr>
          <p:cNvPr id="20" name="Date Placeholder 19"/>
          <p:cNvSpPr>
            <a:spLocks noGrp="1"/>
          </p:cNvSpPr>
          <p:nvPr>
            <p:ph type="dt" sz="half" idx="10"/>
          </p:nvPr>
        </p:nvSpPr>
        <p:spPr>
          <a:xfrm>
            <a:off x="5318760" y="1341256"/>
            <a:ext cx="1554480" cy="485546"/>
          </a:xfrm>
        </p:spPr>
        <p:txBody>
          <a:bodyPr/>
          <a:lstStyle>
            <a:lvl1pPr algn="ctr">
              <a:defRPr sz="1300" spc="0" baseline="0">
                <a:solidFill>
                  <a:srgbClr val="FFFFFF"/>
                </a:solidFill>
                <a:latin typeface="+mn-lt"/>
              </a:defRPr>
            </a:lvl1pPr>
          </a:lstStyle>
          <a:p>
            <a:fld id="{EA0C0817-A112-4847-8014-A94B7D2A4EA3}" type="datetime1">
              <a:rPr lang="en-US" smtClean="0"/>
              <a:t>1/4/2022</a:t>
            </a:fld>
            <a:endParaRPr lang="en-US" dirty="0"/>
          </a:p>
        </p:txBody>
      </p:sp>
      <p:sp>
        <p:nvSpPr>
          <p:cNvPr id="21" name="Footer Placeholder 20"/>
          <p:cNvSpPr>
            <a:spLocks noGrp="1"/>
          </p:cNvSpPr>
          <p:nvPr>
            <p:ph type="ftr" sz="quarter" idx="11"/>
          </p:nvPr>
        </p:nvSpPr>
        <p:spPr>
          <a:xfrm>
            <a:off x="1629107" y="5177408"/>
            <a:ext cx="5730295" cy="228600"/>
          </a:xfrm>
        </p:spPr>
        <p:txBody>
          <a:bodyPr/>
          <a:lstStyle>
            <a:lvl1pPr algn="l">
              <a:defRPr>
                <a:solidFill>
                  <a:schemeClr val="tx1">
                    <a:lumMod val="85000"/>
                    <a:lumOff val="15000"/>
                  </a:schemeClr>
                </a:solidFill>
              </a:defRPr>
            </a:lvl1pPr>
          </a:lstStyle>
          <a:p>
            <a:endParaRPr lang="en-US" dirty="0"/>
          </a:p>
        </p:txBody>
      </p:sp>
      <p:sp>
        <p:nvSpPr>
          <p:cNvPr id="22" name="Slide Number Placeholder 21"/>
          <p:cNvSpPr>
            <a:spLocks noGrp="1"/>
          </p:cNvSpPr>
          <p:nvPr>
            <p:ph type="sldNum" sz="quarter" idx="12"/>
          </p:nvPr>
        </p:nvSpPr>
        <p:spPr>
          <a:xfrm>
            <a:off x="8606923" y="5177408"/>
            <a:ext cx="1955980" cy="22860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41477701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34F40B7-36AB-4376-BE14-EF7004D79BB9}" type="datetime1">
              <a:rPr lang="en-US" smtClean="0"/>
              <a:t>1/4/2022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40233299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1600" y="762000"/>
            <a:ext cx="2362200" cy="52578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762000"/>
            <a:ext cx="8077200" cy="5257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F87CAB8-DCAE-46A5-AADA-B3FAD11A54E0}" type="datetime1">
              <a:rPr lang="en-US" smtClean="0"/>
              <a:t>1/4/2022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15100734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332B432-ACDA-4023-A761-2BAB76577B62}" type="datetime1">
              <a:rPr lang="en-US" smtClean="0"/>
              <a:t>1/4/2022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21537087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0A4A1889-E37C-4EC3-9E41-9DAD221CF389}"/>
              </a:ext>
            </a:extLst>
          </p:cNvPr>
          <p:cNvSpPr/>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useBgFill="1">
        <p:nvSpPr>
          <p:cNvPr id="23" name="Rectangle 22"/>
          <p:cNvSpPr/>
          <p:nvPr/>
        </p:nvSpPr>
        <p:spPr>
          <a:xfrm>
            <a:off x="1307875" y="1267730"/>
            <a:ext cx="9576263"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24" name="Rectangle 23"/>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30" name="Rectangle 29"/>
          <p:cNvSpPr/>
          <p:nvPr/>
        </p:nvSpPr>
        <p:spPr>
          <a:xfrm>
            <a:off x="5135880" y="1267730"/>
            <a:ext cx="1920240" cy="7315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629156" y="2275166"/>
            <a:ext cx="8933688" cy="2406895"/>
          </a:xfrm>
        </p:spPr>
        <p:txBody>
          <a:bodyPr anchor="ctr">
            <a:normAutofit/>
          </a:bodyPr>
          <a:lstStyle>
            <a:lvl1pPr algn="ctr">
              <a:lnSpc>
                <a:spcPct val="83000"/>
              </a:lnSpc>
              <a:defRPr lang="en-US" sz="680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grpSp>
        <p:nvGrpSpPr>
          <p:cNvPr id="16" name="Group 15">
            <a:extLst>
              <a:ext uri="{FF2B5EF4-FFF2-40B4-BE49-F238E27FC236}">
                <a16:creationId xmlns:a16="http://schemas.microsoft.com/office/drawing/2014/main" id="{1683EB04-C23E-490C-A1A6-030CF79D23C8}"/>
              </a:ext>
            </a:extLst>
          </p:cNvPr>
          <p:cNvGrpSpPr/>
          <p:nvPr/>
        </p:nvGrpSpPr>
        <p:grpSpPr>
          <a:xfrm>
            <a:off x="5250180" y="1267730"/>
            <a:ext cx="1691640" cy="615934"/>
            <a:chOff x="5250180" y="1267730"/>
            <a:chExt cx="1691640" cy="615934"/>
          </a:xfrm>
        </p:grpSpPr>
        <p:cxnSp>
          <p:nvCxnSpPr>
            <p:cNvPr id="17" name="Straight Connector 16">
              <a:extLst>
                <a:ext uri="{FF2B5EF4-FFF2-40B4-BE49-F238E27FC236}">
                  <a16:creationId xmlns:a16="http://schemas.microsoft.com/office/drawing/2014/main" id="{F8A84C03-E1CA-4A4E-81D6-9BB0C335B7A0}"/>
                </a:ext>
              </a:extLst>
            </p:cNvPr>
            <p:cNvCxnSpPr/>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4A26FB5A-D5D1-4DAB-AC43-7F51A7F2D197}"/>
                </a:ext>
              </a:extLst>
            </p:cNvPr>
            <p:cNvCxnSpPr/>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49303F14-E560-4C02-94F4-B4695FE26813}"/>
                </a:ext>
              </a:extLst>
            </p:cNvPr>
            <p:cNvCxnSpPr/>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3" name="Text Placeholder 2"/>
          <p:cNvSpPr>
            <a:spLocks noGrp="1"/>
          </p:cNvSpPr>
          <p:nvPr>
            <p:ph type="body" idx="1"/>
          </p:nvPr>
        </p:nvSpPr>
        <p:spPr>
          <a:xfrm>
            <a:off x="1629156" y="4682062"/>
            <a:ext cx="8939784" cy="457200"/>
          </a:xfrm>
        </p:spPr>
        <p:txBody>
          <a:bodyPr anchor="t">
            <a:normAutofit/>
          </a:bodyPr>
          <a:lstStyle>
            <a:lvl1pPr marL="0" indent="0" algn="ctr">
              <a:buNone/>
              <a:tabLst>
                <a:tab pos="2633597" algn="l"/>
              </a:tabLst>
              <a:defRPr sz="1800">
                <a:solidFill>
                  <a:schemeClr val="tx1">
                    <a:lumMod val="95000"/>
                    <a:lumOff val="5000"/>
                  </a:schemeClr>
                </a:solidFill>
                <a:effectLst/>
              </a:defRPr>
            </a:lvl1pPr>
            <a:lvl2pPr marL="457189" indent="0">
              <a:buNone/>
              <a:defRPr sz="16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5318760" y="1344512"/>
            <a:ext cx="1554480" cy="498781"/>
          </a:xfrm>
        </p:spPr>
        <p:txBody>
          <a:bodyPr/>
          <a:lstStyle>
            <a:lvl1pPr algn="ctr">
              <a:defRPr lang="en-US" sz="1300" kern="1200" spc="0" baseline="0">
                <a:solidFill>
                  <a:srgbClr val="FFFFFF"/>
                </a:solidFill>
                <a:latin typeface="+mn-lt"/>
                <a:ea typeface="+mn-ea"/>
                <a:cs typeface="+mn-cs"/>
              </a:defRPr>
            </a:lvl1pPr>
          </a:lstStyle>
          <a:p>
            <a:fld id="{D9C646AA-F36E-4540-911D-FFFC0A0EF24A}" type="datetime1">
              <a:rPr lang="en-US" smtClean="0"/>
              <a:t>1/4/2022</a:t>
            </a:fld>
            <a:endParaRPr lang="en-US" dirty="0"/>
          </a:p>
        </p:txBody>
      </p:sp>
      <p:sp>
        <p:nvSpPr>
          <p:cNvPr id="5" name="Footer Placeholder 4"/>
          <p:cNvSpPr>
            <a:spLocks noGrp="1"/>
          </p:cNvSpPr>
          <p:nvPr>
            <p:ph type="ftr" sz="quarter" idx="11"/>
          </p:nvPr>
        </p:nvSpPr>
        <p:spPr>
          <a:xfrm>
            <a:off x="1629163" y="5177408"/>
            <a:ext cx="5660135" cy="228600"/>
          </a:xfrm>
        </p:spPr>
        <p:txBody>
          <a:bodyPr/>
          <a:lstStyle>
            <a:lvl1pPr algn="l">
              <a:defRPr>
                <a:solidFill>
                  <a:schemeClr val="tx1">
                    <a:lumMod val="85000"/>
                    <a:lumOff val="15000"/>
                  </a:schemeClr>
                </a:solidFill>
              </a:defRPr>
            </a:lvl1pPr>
          </a:lstStyle>
          <a:p>
            <a:endParaRPr lang="en-US" dirty="0"/>
          </a:p>
        </p:txBody>
      </p:sp>
      <p:sp>
        <p:nvSpPr>
          <p:cNvPr id="6" name="Slide Number Placeholder 5"/>
          <p:cNvSpPr>
            <a:spLocks noGrp="1"/>
          </p:cNvSpPr>
          <p:nvPr>
            <p:ph type="sldNum" sz="quarter" idx="12"/>
          </p:nvPr>
        </p:nvSpPr>
        <p:spPr>
          <a:xfrm>
            <a:off x="8604505" y="5177408"/>
            <a:ext cx="1958339" cy="22860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6060714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066800" y="2103120"/>
            <a:ext cx="466344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61760" y="2103120"/>
            <a:ext cx="466344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9186D26-FA5F-4637-B602-B7C2DC34CFD4}" type="datetime1">
              <a:rPr lang="en-US" smtClean="0"/>
              <a:t>1/4/2022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27446721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69848" y="2074334"/>
            <a:ext cx="4663440" cy="640080"/>
          </a:xfrm>
        </p:spPr>
        <p:txBody>
          <a:bodyPr anchor="ctr">
            <a:normAutofit/>
          </a:bodyPr>
          <a:lstStyle>
            <a:lvl1pPr marL="0" indent="0" algn="l">
              <a:spcBef>
                <a:spcPts val="0"/>
              </a:spcBef>
              <a:buNone/>
              <a:defRPr sz="1900" b="1" i="0">
                <a:solidFill>
                  <a:schemeClr val="tx1"/>
                </a:solidFill>
                <a:latin typeface="+mn-lt"/>
              </a:defRPr>
            </a:lvl1pPr>
            <a:lvl2pPr marL="457189" indent="0">
              <a:buNone/>
              <a:defRPr sz="18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1069848" y="2792482"/>
            <a:ext cx="4663440" cy="3163825"/>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58712" y="2074334"/>
            <a:ext cx="4663440" cy="640080"/>
          </a:xfrm>
        </p:spPr>
        <p:txBody>
          <a:bodyPr anchor="ctr">
            <a:normAutofit/>
          </a:bodyPr>
          <a:lstStyle>
            <a:lvl1pPr marL="0" indent="0" algn="l">
              <a:spcBef>
                <a:spcPts val="0"/>
              </a:spcBef>
              <a:buNone/>
              <a:defRPr sz="1900" b="1">
                <a:solidFill>
                  <a:schemeClr val="tx1"/>
                </a:solidFill>
              </a:defRPr>
            </a:lvl1pPr>
            <a:lvl2pPr marL="457189" indent="0">
              <a:buNone/>
              <a:defRPr sz="18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458712" y="2792481"/>
            <a:ext cx="4663440" cy="3164509"/>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A7F15D8-96D1-4781-BC50-CA8A088B2FE4}" type="datetime1">
              <a:rPr lang="en-US" smtClean="0"/>
              <a:t>1/4/2022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29299607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9A96C99-B8F8-4528-BD05-0E16E943DC09}" type="datetime1">
              <a:rPr lang="en-US" smtClean="0"/>
              <a:t>1/4/2022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26674131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3636942-C211-4B28-8DBD-C953E00AF71B}" type="datetime1">
              <a:rPr lang="en-US" smtClean="0"/>
              <a:t>1/4/2022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9072471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5E1BBF9-8BEF-4353-BA68-30AAF9EBD8D8}"/>
              </a:ext>
            </a:extLst>
          </p:cNvPr>
          <p:cNvSpPr/>
          <p:nvPr/>
        </p:nvSpPr>
        <p:spPr>
          <a:xfrm>
            <a:off x="8119871" y="237744"/>
            <a:ext cx="3826596"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a:extLst>
              <a:ext uri="{FF2B5EF4-FFF2-40B4-BE49-F238E27FC236}">
                <a16:creationId xmlns:a16="http://schemas.microsoft.com/office/drawing/2014/main" id="{5B941C21-2A5D-4912-AB06-1BB0C0EB6AE1}"/>
              </a:ext>
            </a:extLst>
          </p:cNvPr>
          <p:cNvSpPr/>
          <p:nvPr/>
        </p:nvSpPr>
        <p:spPr>
          <a:xfrm>
            <a:off x="8254660" y="374904"/>
            <a:ext cx="3557016"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458201" y="607392"/>
            <a:ext cx="3161963" cy="1645920"/>
          </a:xfrm>
        </p:spPr>
        <p:txBody>
          <a:bodyPr anchor="b">
            <a:normAutofit/>
          </a:bodyPr>
          <a:lstStyle>
            <a:lvl1pPr algn="l" defTabSz="914377" rtl="0" eaLnBrk="1" latinLnBrk="0" hangingPunct="1">
              <a:lnSpc>
                <a:spcPct val="100000"/>
              </a:lnSpc>
              <a:spcBef>
                <a:spcPct val="0"/>
              </a:spcBef>
              <a:buNone/>
              <a:defRPr lang="en-US" sz="3200" b="0" kern="1200" cap="none" spc="0" baseline="0" dirty="0">
                <a:solidFill>
                  <a:schemeClr val="tx1"/>
                </a:solidFill>
                <a:effectLst/>
                <a:latin typeface="+mj-lt"/>
                <a:ea typeface="+mn-ea"/>
                <a:cs typeface="+mn-cs"/>
              </a:defRPr>
            </a:lvl1pPr>
          </a:lstStyle>
          <a:p>
            <a:r>
              <a:rPr lang="en-US"/>
              <a:t>Click to edit Master title style</a:t>
            </a:r>
            <a:endParaRPr lang="en-US" dirty="0"/>
          </a:p>
        </p:txBody>
      </p:sp>
      <p:sp>
        <p:nvSpPr>
          <p:cNvPr id="3" name="Content Placeholder 2"/>
          <p:cNvSpPr>
            <a:spLocks noGrp="1"/>
          </p:cNvSpPr>
          <p:nvPr>
            <p:ph idx="1"/>
          </p:nvPr>
        </p:nvSpPr>
        <p:spPr>
          <a:xfrm>
            <a:off x="685800" y="609600"/>
            <a:ext cx="6858000" cy="5334000"/>
          </a:xfrm>
        </p:spPr>
        <p:txBody>
          <a:bodyPr/>
          <a:lstStyle>
            <a:lvl1pPr>
              <a:defRPr sz="19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458201" y="2336800"/>
            <a:ext cx="3161963" cy="3606800"/>
          </a:xfrm>
        </p:spPr>
        <p:txBody>
          <a:bodyPr>
            <a:normAutofit/>
          </a:bodyPr>
          <a:lstStyle>
            <a:lvl1pPr marL="0" indent="0">
              <a:lnSpc>
                <a:spcPct val="110000"/>
              </a:lnSpc>
              <a:spcBef>
                <a:spcPts val="800"/>
              </a:spcBef>
              <a:buNone/>
              <a:defRPr sz="1800">
                <a:solidFill>
                  <a:schemeClr val="tx1"/>
                </a:solidFill>
              </a:defRPr>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8" name="Date Placeholder 7"/>
          <p:cNvSpPr>
            <a:spLocks noGrp="1"/>
          </p:cNvSpPr>
          <p:nvPr>
            <p:ph type="dt" sz="half" idx="10"/>
          </p:nvPr>
        </p:nvSpPr>
        <p:spPr>
          <a:xfrm>
            <a:off x="5588000" y="6035040"/>
            <a:ext cx="1955800" cy="365760"/>
          </a:xfrm>
        </p:spPr>
        <p:txBody>
          <a:bodyPr/>
          <a:lstStyle>
            <a:lvl1pPr>
              <a:defRPr>
                <a:solidFill>
                  <a:schemeClr val="tx1">
                    <a:lumMod val="85000"/>
                    <a:lumOff val="15000"/>
                  </a:schemeClr>
                </a:solidFill>
              </a:defRPr>
            </a:lvl1pPr>
          </a:lstStyle>
          <a:p>
            <a:fld id="{7E8D12A6-918A-48BD-8CB9-CA713993B0EA}" type="datetime1">
              <a:rPr lang="en-US" smtClean="0"/>
              <a:t>1/4/2022</a:t>
            </a:fld>
            <a:endParaRPr lang="en-US" dirty="0"/>
          </a:p>
        </p:txBody>
      </p:sp>
      <p:sp>
        <p:nvSpPr>
          <p:cNvPr id="9" name="Footer Placeholder 8"/>
          <p:cNvSpPr>
            <a:spLocks noGrp="1"/>
          </p:cNvSpPr>
          <p:nvPr>
            <p:ph type="ftr" sz="quarter" idx="11"/>
          </p:nvPr>
        </p:nvSpPr>
        <p:spPr>
          <a:xfrm>
            <a:off x="685803" y="6035040"/>
            <a:ext cx="4584700" cy="365760"/>
          </a:xfrm>
        </p:spPr>
        <p:txBody>
          <a:bodyPr/>
          <a:lstStyle>
            <a:lvl1pPr algn="l">
              <a:defRPr/>
            </a:lvl1pPr>
          </a:lstStyle>
          <a:p>
            <a:endParaRPr lang="en-US" dirty="0"/>
          </a:p>
        </p:txBody>
      </p:sp>
      <p:sp>
        <p:nvSpPr>
          <p:cNvPr id="11" name="Slide Number Placeholder 10"/>
          <p:cNvSpPr>
            <a:spLocks noGrp="1"/>
          </p:cNvSpPr>
          <p:nvPr>
            <p:ph type="sldNum" sz="quarter" idx="12"/>
          </p:nvPr>
        </p:nvSpPr>
        <p:spPr>
          <a:xfrm>
            <a:off x="10396729" y="6035040"/>
            <a:ext cx="1223435" cy="36576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24886021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687CA98-D9C7-497F-A1DA-7D22F8753BCE}"/>
              </a:ext>
            </a:extLst>
          </p:cNvPr>
          <p:cNvSpPr/>
          <p:nvPr/>
        </p:nvSpPr>
        <p:spPr>
          <a:xfrm>
            <a:off x="8119871" y="237744"/>
            <a:ext cx="3826596"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228606" y="237744"/>
            <a:ext cx="7696201" cy="6382512"/>
          </a:xfrm>
          <a:solidFill>
            <a:schemeClr val="accent1">
              <a:lumMod val="60000"/>
              <a:lumOff val="40000"/>
            </a:schemeClr>
          </a:solidFill>
          <a:ln>
            <a:noFill/>
          </a:ln>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Click icon to add picture</a:t>
            </a:r>
            <a:endParaRPr lang="en-US" dirty="0"/>
          </a:p>
        </p:txBody>
      </p:sp>
      <p:sp>
        <p:nvSpPr>
          <p:cNvPr id="5" name="Date Placeholder 4"/>
          <p:cNvSpPr>
            <a:spLocks noGrp="1"/>
          </p:cNvSpPr>
          <p:nvPr>
            <p:ph type="dt" sz="half" idx="10"/>
          </p:nvPr>
        </p:nvSpPr>
        <p:spPr>
          <a:xfrm>
            <a:off x="5662337" y="6035040"/>
            <a:ext cx="2071963" cy="365760"/>
          </a:xfrm>
        </p:spPr>
        <p:txBody>
          <a:bodyPr/>
          <a:lstStyle>
            <a:lvl1pPr>
              <a:defRPr b="1">
                <a:solidFill>
                  <a:srgbClr val="FFFFFF"/>
                </a:solidFill>
                <a:effectLst>
                  <a:outerShdw blurRad="19050" dist="6350" dir="2700000" algn="tl" rotWithShape="0">
                    <a:prstClr val="black">
                      <a:alpha val="40000"/>
                    </a:prstClr>
                  </a:outerShdw>
                </a:effectLst>
              </a:defRPr>
            </a:lvl1pPr>
          </a:lstStyle>
          <a:p>
            <a:fld id="{E778CE86-875F-4587-BCF6-FA054AFC0D53}" type="datetime1">
              <a:rPr lang="en-US" smtClean="0"/>
              <a:pPr/>
              <a:t>1/4/2022</a:t>
            </a:fld>
            <a:endParaRPr lang="en-US" dirty="0"/>
          </a:p>
        </p:txBody>
      </p:sp>
      <p:sp>
        <p:nvSpPr>
          <p:cNvPr id="6" name="Footer Placeholder 5"/>
          <p:cNvSpPr>
            <a:spLocks noGrp="1"/>
          </p:cNvSpPr>
          <p:nvPr>
            <p:ph type="ftr" sz="quarter" idx="11"/>
          </p:nvPr>
        </p:nvSpPr>
        <p:spPr>
          <a:xfrm>
            <a:off x="612649" y="6035040"/>
            <a:ext cx="4588003" cy="365760"/>
          </a:xfrm>
        </p:spPr>
        <p:txBody>
          <a:bodyPr/>
          <a:lstStyle>
            <a:lvl1pPr marL="0" algn="r" defTabSz="914377" rtl="0" eaLnBrk="1" latinLnBrk="0" hangingPunct="1">
              <a:defRPr lang="en-US" sz="1000" b="1" kern="1200" dirty="0">
                <a:solidFill>
                  <a:srgbClr val="FFFFFF"/>
                </a:solidFill>
                <a:effectLst>
                  <a:outerShdw blurRad="19050" dist="6350" dir="2700000" algn="tl" rotWithShape="0">
                    <a:prstClr val="black">
                      <a:alpha val="40000"/>
                    </a:prstClr>
                  </a:outerShdw>
                </a:effectLst>
                <a:latin typeface="+mn-lt"/>
                <a:ea typeface="+mn-ea"/>
                <a:cs typeface="+mn-cs"/>
              </a:defRPr>
            </a:lvl1pPr>
          </a:lstStyle>
          <a:p>
            <a:pPr algn="l"/>
            <a:endParaRPr lang="en-US" dirty="0"/>
          </a:p>
        </p:txBody>
      </p:sp>
      <p:sp>
        <p:nvSpPr>
          <p:cNvPr id="7" name="Slide Number Placeholder 6"/>
          <p:cNvSpPr>
            <a:spLocks noGrp="1"/>
          </p:cNvSpPr>
          <p:nvPr>
            <p:ph type="sldNum" sz="quarter" idx="12"/>
          </p:nvPr>
        </p:nvSpPr>
        <p:spPr>
          <a:xfrm>
            <a:off x="10396728" y="6035040"/>
            <a:ext cx="1225296" cy="365760"/>
          </a:xfrm>
        </p:spPr>
        <p:txBody>
          <a:bodyPr/>
          <a:lstStyle/>
          <a:p>
            <a:fld id="{34B7E4EF-A1BD-40F4-AB7B-04F084DD991D}" type="slidenum">
              <a:rPr lang="en-US" smtClean="0"/>
              <a:t>‹#›</a:t>
            </a:fld>
            <a:endParaRPr lang="en-US" dirty="0"/>
          </a:p>
        </p:txBody>
      </p:sp>
      <p:sp>
        <p:nvSpPr>
          <p:cNvPr id="12" name="Rectangle 11">
            <a:extLst>
              <a:ext uri="{FF2B5EF4-FFF2-40B4-BE49-F238E27FC236}">
                <a16:creationId xmlns:a16="http://schemas.microsoft.com/office/drawing/2014/main" id="{F8B3D8CC-BB13-41A5-8F34-B8E84A4F9534}"/>
              </a:ext>
            </a:extLst>
          </p:cNvPr>
          <p:cNvSpPr/>
          <p:nvPr/>
        </p:nvSpPr>
        <p:spPr>
          <a:xfrm>
            <a:off x="8254660" y="374904"/>
            <a:ext cx="3557016"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477255" y="603504"/>
            <a:ext cx="3144775" cy="1645920"/>
          </a:xfrm>
        </p:spPr>
        <p:txBody>
          <a:bodyPr anchor="b">
            <a:noAutofit/>
          </a:bodyPr>
          <a:lstStyle>
            <a:lvl1pPr algn="l">
              <a:lnSpc>
                <a:spcPct val="100000"/>
              </a:lnSpc>
              <a:defRPr sz="3200" b="0">
                <a:solidFill>
                  <a:schemeClr val="tx1"/>
                </a:solidFill>
                <a:latin typeface="+mj-lt"/>
              </a:defRPr>
            </a:lvl1pPr>
          </a:lstStyle>
          <a:p>
            <a:r>
              <a:rPr lang="en-US"/>
              <a:t>Click to edit Master title style</a:t>
            </a:r>
            <a:endParaRPr lang="en-US" dirty="0"/>
          </a:p>
        </p:txBody>
      </p:sp>
      <p:sp>
        <p:nvSpPr>
          <p:cNvPr id="4" name="Text Placeholder 3"/>
          <p:cNvSpPr>
            <a:spLocks noGrp="1"/>
          </p:cNvSpPr>
          <p:nvPr>
            <p:ph type="body" sz="half" idx="2"/>
          </p:nvPr>
        </p:nvSpPr>
        <p:spPr>
          <a:xfrm>
            <a:off x="8477255" y="2386584"/>
            <a:ext cx="3144775" cy="3511296"/>
          </a:xfrm>
        </p:spPr>
        <p:txBody>
          <a:bodyPr>
            <a:normAutofit/>
          </a:bodyPr>
          <a:lstStyle>
            <a:lvl1pPr marL="0" indent="0" algn="l">
              <a:lnSpc>
                <a:spcPct val="110000"/>
              </a:lnSpc>
              <a:spcBef>
                <a:spcPts val="800"/>
              </a:spcBef>
              <a:buNone/>
              <a:defRPr sz="1800">
                <a:solidFill>
                  <a:schemeClr val="tx1"/>
                </a:solidFill>
              </a:defRPr>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Tree>
    <p:extLst>
      <p:ext uri="{BB962C8B-B14F-4D97-AF65-F5344CB8AC3E}">
        <p14:creationId xmlns:p14="http://schemas.microsoft.com/office/powerpoint/2010/main" val="26782230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E94681D-2A4C-4A8D-B9B5-31D440D0328D}"/>
              </a:ext>
            </a:extLst>
          </p:cNvPr>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7" name="Rectangle 6"/>
          <p:cNvSpPr/>
          <p:nvPr/>
        </p:nvSpPr>
        <p:spPr>
          <a:xfrm>
            <a:off x="234696" y="237744"/>
            <a:ext cx="11722608" cy="6382512"/>
          </a:xfrm>
          <a:prstGeom prst="rect">
            <a:avLst/>
          </a:prstGeom>
          <a:solidFill>
            <a:schemeClr val="bg1">
              <a:lumMod val="75000"/>
              <a:alpha val="60000"/>
            </a:schemeClr>
          </a:solidFill>
          <a:ln w="6350" cap="flat" cmpd="sng" algn="ctr">
            <a:noFill/>
            <a:prstDash val="solid"/>
          </a:ln>
          <a:effectLst>
            <a:softEdge rad="0"/>
          </a:effectLst>
        </p:spPr>
      </p:sp>
      <p:sp>
        <p:nvSpPr>
          <p:cNvPr id="8" name="Rectangle 7"/>
          <p:cNvSpPr/>
          <p:nvPr/>
        </p:nvSpPr>
        <p:spPr>
          <a:xfrm>
            <a:off x="371856" y="374904"/>
            <a:ext cx="11448288" cy="6108192"/>
          </a:xfrm>
          <a:prstGeom prst="rect">
            <a:avLst/>
          </a:prstGeom>
          <a:noFill/>
          <a:ln w="6350" cap="sq" cmpd="sng" algn="ctr">
            <a:solidFill>
              <a:schemeClr val="tx1">
                <a:lumMod val="85000"/>
                <a:lumOff val="15000"/>
              </a:schemeClr>
            </a:solidFill>
            <a:prstDash val="solid"/>
            <a:miter lim="800000"/>
          </a:ln>
          <a:effectLst/>
        </p:spPr>
      </p:sp>
      <p:sp>
        <p:nvSpPr>
          <p:cNvPr id="2" name="Title Placeholder 1"/>
          <p:cNvSpPr>
            <a:spLocks noGrp="1"/>
          </p:cNvSpPr>
          <p:nvPr>
            <p:ph type="title"/>
          </p:nvPr>
        </p:nvSpPr>
        <p:spPr>
          <a:xfrm>
            <a:off x="1066800" y="642594"/>
            <a:ext cx="10058400" cy="13716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66800" y="2103120"/>
            <a:ext cx="10058400" cy="384962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56796" y="6035040"/>
            <a:ext cx="2893045" cy="365760"/>
          </a:xfrm>
          <a:prstGeom prst="rect">
            <a:avLst/>
          </a:prstGeom>
        </p:spPr>
        <p:txBody>
          <a:bodyPr vert="horz" lIns="91440" tIns="45720" rIns="91440" bIns="45720" rtlCol="0" anchor="b"/>
          <a:lstStyle>
            <a:lvl1pPr algn="r">
              <a:defRPr sz="800">
                <a:solidFill>
                  <a:schemeClr val="tx1">
                    <a:lumMod val="75000"/>
                    <a:lumOff val="25000"/>
                  </a:schemeClr>
                </a:solidFill>
              </a:defRPr>
            </a:lvl1pPr>
          </a:lstStyle>
          <a:p>
            <a:fld id="{F6FA2B21-3FCD-4721-B95C-427943F61125}" type="datetime1">
              <a:rPr lang="en-US" smtClean="0"/>
              <a:t>1/4/2022</a:t>
            </a:fld>
            <a:endParaRPr lang="en-US" dirty="0"/>
          </a:p>
        </p:txBody>
      </p:sp>
      <p:sp>
        <p:nvSpPr>
          <p:cNvPr id="5" name="Footer Placeholder 4"/>
          <p:cNvSpPr>
            <a:spLocks noGrp="1"/>
          </p:cNvSpPr>
          <p:nvPr>
            <p:ph type="ftr" sz="quarter" idx="3"/>
          </p:nvPr>
        </p:nvSpPr>
        <p:spPr>
          <a:xfrm>
            <a:off x="1066800" y="6035040"/>
            <a:ext cx="5816600" cy="365760"/>
          </a:xfrm>
          <a:prstGeom prst="rect">
            <a:avLst/>
          </a:prstGeom>
        </p:spPr>
        <p:txBody>
          <a:bodyPr vert="horz" lIns="91440" tIns="45720" rIns="91440" bIns="45720" rtlCol="0" anchor="b"/>
          <a:lstStyle>
            <a:lvl1pPr algn="l">
              <a:defRPr sz="800">
                <a:solidFill>
                  <a:schemeClr val="tx1">
                    <a:lumMod val="85000"/>
                    <a:lumOff val="15000"/>
                  </a:schemeClr>
                </a:solidFill>
              </a:defRPr>
            </a:lvl1pPr>
          </a:lstStyle>
          <a:p>
            <a:endParaRPr lang="en-US" dirty="0"/>
          </a:p>
        </p:txBody>
      </p:sp>
      <p:sp>
        <p:nvSpPr>
          <p:cNvPr id="6" name="Slide Number Placeholder 5"/>
          <p:cNvSpPr>
            <a:spLocks noGrp="1"/>
          </p:cNvSpPr>
          <p:nvPr>
            <p:ph type="sldNum" sz="quarter" idx="4"/>
          </p:nvPr>
        </p:nvSpPr>
        <p:spPr>
          <a:xfrm>
            <a:off x="10287000" y="6035040"/>
            <a:ext cx="838200" cy="365760"/>
          </a:xfrm>
          <a:prstGeom prst="rect">
            <a:avLst/>
          </a:prstGeom>
        </p:spPr>
        <p:txBody>
          <a:bodyPr vert="horz" lIns="91440" tIns="45720" rIns="91440" bIns="45720" rtlCol="0" anchor="b"/>
          <a:lstStyle>
            <a:lvl1pPr algn="r">
              <a:defRPr sz="800">
                <a:solidFill>
                  <a:schemeClr val="tx1">
                    <a:lumMod val="75000"/>
                    <a:lumOff val="2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3811577630"/>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65" r:id="rId5"/>
    <p:sldLayoutId id="2147483671" r:id="rId6"/>
    <p:sldLayoutId id="2147483672" r:id="rId7"/>
    <p:sldLayoutId id="2147483662" r:id="rId8"/>
    <p:sldLayoutId id="2147483663" r:id="rId9"/>
    <p:sldLayoutId id="2147483664" r:id="rId10"/>
    <p:sldLayoutId id="2147483666" r:id="rId11"/>
  </p:sldLayoutIdLst>
  <p:hf sldNum="0" hdr="0" ftr="0" dt="0"/>
  <p:txStyles>
    <p:titleStyle>
      <a:lvl1pPr algn="l" defTabSz="914377" rtl="0" eaLnBrk="1" latinLnBrk="0" hangingPunct="1">
        <a:lnSpc>
          <a:spcPct val="90000"/>
        </a:lnSpc>
        <a:spcBef>
          <a:spcPct val="0"/>
        </a:spcBef>
        <a:buNone/>
        <a:defRPr lang="en-US" sz="4000" i="0" kern="1200" cap="none" spc="0" baseline="0" dirty="0">
          <a:solidFill>
            <a:schemeClr val="tx1">
              <a:lumMod val="85000"/>
              <a:lumOff val="15000"/>
            </a:schemeClr>
          </a:solidFill>
          <a:effectLst/>
          <a:latin typeface="+mj-lt"/>
          <a:ea typeface="+mn-ea"/>
          <a:cs typeface="+mn-cs"/>
        </a:defRPr>
      </a:lvl1pPr>
    </p:titleStyle>
    <p:bodyStyle>
      <a:lvl1pPr marL="182875" indent="-182875" algn="l" defTabSz="914377" rtl="0" eaLnBrk="1" latinLnBrk="0" hangingPunct="1">
        <a:lnSpc>
          <a:spcPct val="110000"/>
        </a:lnSpc>
        <a:spcBef>
          <a:spcPts val="900"/>
        </a:spcBef>
        <a:spcAft>
          <a:spcPts val="0"/>
        </a:spcAft>
        <a:buClr>
          <a:schemeClr val="tx1">
            <a:lumMod val="85000"/>
            <a:lumOff val="15000"/>
          </a:schemeClr>
        </a:buClr>
        <a:buFont typeface="Garamond" pitchFamily="18" charset="0"/>
        <a:buChar char="◦"/>
        <a:defRPr sz="1500" kern="1200">
          <a:solidFill>
            <a:schemeClr val="tx1"/>
          </a:solidFill>
          <a:latin typeface="+mn-lt"/>
          <a:ea typeface="+mn-ea"/>
          <a:cs typeface="+mn-cs"/>
        </a:defRPr>
      </a:lvl1pPr>
      <a:lvl2pPr marL="457189" indent="-182875" algn="l" defTabSz="914377" rtl="0" eaLnBrk="1" latinLnBrk="0" hangingPunct="1">
        <a:lnSpc>
          <a:spcPct val="100000"/>
        </a:lnSpc>
        <a:spcBef>
          <a:spcPts val="500"/>
        </a:spcBef>
        <a:buClr>
          <a:schemeClr val="tx1">
            <a:lumMod val="85000"/>
            <a:lumOff val="15000"/>
          </a:schemeClr>
        </a:buClr>
        <a:buFont typeface="Garamond" pitchFamily="18" charset="0"/>
        <a:buChar char="◦"/>
        <a:defRPr sz="1300" kern="1200">
          <a:solidFill>
            <a:schemeClr val="tx1"/>
          </a:solidFill>
          <a:latin typeface="+mn-lt"/>
          <a:ea typeface="+mn-ea"/>
          <a:cs typeface="+mn-cs"/>
        </a:defRPr>
      </a:lvl2pPr>
      <a:lvl3pPr marL="731502" indent="-182875" algn="l" defTabSz="914377" rtl="0" eaLnBrk="1" latinLnBrk="0" hangingPunct="1">
        <a:lnSpc>
          <a:spcPct val="100000"/>
        </a:lnSpc>
        <a:spcBef>
          <a:spcPts val="500"/>
        </a:spcBef>
        <a:buClr>
          <a:schemeClr val="tx1">
            <a:lumMod val="85000"/>
            <a:lumOff val="15000"/>
          </a:schemeClr>
        </a:buClr>
        <a:buFont typeface="Garamond" pitchFamily="18" charset="0"/>
        <a:buChar char="◦"/>
        <a:defRPr sz="1200" kern="1200">
          <a:solidFill>
            <a:schemeClr val="tx1"/>
          </a:solidFill>
          <a:latin typeface="+mn-lt"/>
          <a:ea typeface="+mn-ea"/>
          <a:cs typeface="+mn-cs"/>
        </a:defRPr>
      </a:lvl3pPr>
      <a:lvl4pPr marL="1005815" indent="-182875" algn="l" defTabSz="914377" rtl="0" eaLnBrk="1" latinLnBrk="0" hangingPunct="1">
        <a:lnSpc>
          <a:spcPct val="100000"/>
        </a:lnSpc>
        <a:spcBef>
          <a:spcPts val="500"/>
        </a:spcBef>
        <a:buClr>
          <a:schemeClr val="tx1">
            <a:lumMod val="85000"/>
            <a:lumOff val="15000"/>
          </a:schemeClr>
        </a:buClr>
        <a:buFont typeface="Garamond" pitchFamily="18" charset="0"/>
        <a:buChar char="◦"/>
        <a:defRPr sz="1200" kern="1200">
          <a:solidFill>
            <a:schemeClr val="tx1"/>
          </a:solidFill>
          <a:latin typeface="+mn-lt"/>
          <a:ea typeface="+mn-ea"/>
          <a:cs typeface="+mn-cs"/>
        </a:defRPr>
      </a:lvl4pPr>
      <a:lvl5pPr marL="1280128" indent="-182875" algn="l" defTabSz="914377" rtl="0" eaLnBrk="1" latinLnBrk="0" hangingPunct="1">
        <a:lnSpc>
          <a:spcPct val="100000"/>
        </a:lnSpc>
        <a:spcBef>
          <a:spcPts val="500"/>
        </a:spcBef>
        <a:buClr>
          <a:schemeClr val="tx1">
            <a:lumMod val="85000"/>
            <a:lumOff val="15000"/>
          </a:schemeClr>
        </a:buClr>
        <a:buFont typeface="Garamond" pitchFamily="18" charset="0"/>
        <a:buChar char="◦"/>
        <a:defRPr sz="1200" kern="1200">
          <a:solidFill>
            <a:schemeClr val="tx1"/>
          </a:solidFill>
          <a:latin typeface="+mn-lt"/>
          <a:ea typeface="+mn-ea"/>
          <a:cs typeface="+mn-cs"/>
        </a:defRPr>
      </a:lvl5pPr>
      <a:lvl6pPr marL="1599960" indent="-228594" algn="l" defTabSz="914377"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899953" indent="-228594" algn="l" defTabSz="914377"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199945" indent="-228594" algn="l" defTabSz="914377"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499938" indent="-228594" algn="l" defTabSz="914377"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2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2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2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2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2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3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3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3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3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3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3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3" Type="http://schemas.openxmlformats.org/officeDocument/2006/relationships/hyperlink" Target="https://ecommons.cornell.edu/handle/1813/67142" TargetMode="External"/><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hyperlink" Target="http://compost.css.cornell.edu/index.html" TargetMode="External"/><Relationship Id="rId5" Type="http://schemas.openxmlformats.org/officeDocument/2006/relationships/hyperlink" Target="http://www.compostingcouncil.org/" TargetMode="External"/><Relationship Id="rId4" Type="http://schemas.openxmlformats.org/officeDocument/2006/relationships/hyperlink" Target="https://ecommons.cornell.edu/handle/1813/67148"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6.wmf"/></Relationships>
</file>

<file path=ppt/slides/_rels/slide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7.emf"/></Relationships>
</file>

<file path=ppt/slides/_rels/slide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8.wmf"/></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1" name="Picture 80">
            <a:extLst>
              <a:ext uri="{FF2B5EF4-FFF2-40B4-BE49-F238E27FC236}">
                <a16:creationId xmlns:a16="http://schemas.microsoft.com/office/drawing/2014/main" id="{05AFB402-A7A4-4E8B-BF04-EAC62D95CADD}"/>
              </a:ext>
            </a:extLst>
          </p:cNvPr>
          <p:cNvPicPr>
            <a:picLocks noChangeAspect="1"/>
          </p:cNvPicPr>
          <p:nvPr/>
        </p:nvPicPr>
        <p:blipFill rotWithShape="1">
          <a:blip r:embed="rId2"/>
          <a:srcRect t="15730"/>
          <a:stretch/>
        </p:blipFill>
        <p:spPr>
          <a:xfrm>
            <a:off x="20" y="10"/>
            <a:ext cx="12191980" cy="6857990"/>
          </a:xfrm>
          <a:prstGeom prst="rect">
            <a:avLst/>
          </a:prstGeom>
        </p:spPr>
      </p:pic>
      <p:sp>
        <p:nvSpPr>
          <p:cNvPr id="94" name="Rectangle 93">
            <a:extLst>
              <a:ext uri="{FF2B5EF4-FFF2-40B4-BE49-F238E27FC236}">
                <a16:creationId xmlns:a16="http://schemas.microsoft.com/office/drawing/2014/main" id="{2644B391-9BFE-445C-A9EC-F544BB85FB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314" y="0"/>
            <a:ext cx="6525472" cy="6858000"/>
          </a:xfrm>
          <a:prstGeom prst="rect">
            <a:avLst/>
          </a:prstGeom>
          <a:solidFill>
            <a:schemeClr val="bg1">
              <a:lumMod val="75000"/>
              <a:lumOff val="25000"/>
            </a:schemeClr>
          </a:solidFill>
          <a:ln w="6350" cap="sq" cmpd="sng" algn="ctr">
            <a:noFill/>
            <a:prstDash val="solid"/>
            <a:miter lim="800000"/>
          </a:ln>
          <a:effectLst/>
        </p:spPr>
      </p:sp>
      <p:sp>
        <p:nvSpPr>
          <p:cNvPr id="96" name="Rectangle 95">
            <a:extLst>
              <a:ext uri="{FF2B5EF4-FFF2-40B4-BE49-F238E27FC236}">
                <a16:creationId xmlns:a16="http://schemas.microsoft.com/office/drawing/2014/main" id="{80F26E69-87D9-4655-AE7B-280A87AA3C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38682" y="320040"/>
            <a:ext cx="5888736" cy="6217920"/>
          </a:xfrm>
          <a:prstGeom prst="rect">
            <a:avLst/>
          </a:prstGeom>
          <a:noFill/>
          <a:ln w="6350" cap="sq" cmpd="sng" algn="ctr">
            <a:solidFill>
              <a:schemeClr val="tx1"/>
            </a:solidFill>
            <a:prstDash val="solid"/>
            <a:miter lim="800000"/>
          </a:ln>
          <a:effectLst>
            <a:softEdge rad="0"/>
          </a:effectLst>
        </p:spPr>
      </p:sp>
      <p:sp>
        <p:nvSpPr>
          <p:cNvPr id="2" name="Title 1">
            <a:extLst>
              <a:ext uri="{FF2B5EF4-FFF2-40B4-BE49-F238E27FC236}">
                <a16:creationId xmlns:a16="http://schemas.microsoft.com/office/drawing/2014/main" id="{18C3B467-088C-4F3D-A9A7-105C4E1E20CD}"/>
              </a:ext>
            </a:extLst>
          </p:cNvPr>
          <p:cNvSpPr>
            <a:spLocks noGrp="1"/>
          </p:cNvSpPr>
          <p:nvPr>
            <p:ph type="ctrTitle"/>
          </p:nvPr>
        </p:nvSpPr>
        <p:spPr>
          <a:xfrm>
            <a:off x="1578316" y="1348844"/>
            <a:ext cx="5409468" cy="3042706"/>
          </a:xfrm>
        </p:spPr>
        <p:txBody>
          <a:bodyPr>
            <a:normAutofit/>
          </a:bodyPr>
          <a:lstStyle/>
          <a:p>
            <a:r>
              <a:rPr lang="en-US" sz="6000" b="1">
                <a:solidFill>
                  <a:schemeClr val="tx1"/>
                </a:solidFill>
              </a:rPr>
              <a:t>The basics of composting</a:t>
            </a:r>
          </a:p>
        </p:txBody>
      </p:sp>
      <p:sp>
        <p:nvSpPr>
          <p:cNvPr id="3" name="Subtitle 2">
            <a:extLst>
              <a:ext uri="{FF2B5EF4-FFF2-40B4-BE49-F238E27FC236}">
                <a16:creationId xmlns:a16="http://schemas.microsoft.com/office/drawing/2014/main" id="{C8722DDC-8EEE-4A06-8DFE-B44871EAA2CF}"/>
              </a:ext>
            </a:extLst>
          </p:cNvPr>
          <p:cNvSpPr>
            <a:spLocks noGrp="1"/>
          </p:cNvSpPr>
          <p:nvPr>
            <p:ph type="subTitle" idx="1"/>
          </p:nvPr>
        </p:nvSpPr>
        <p:spPr>
          <a:xfrm>
            <a:off x="1578316" y="4682061"/>
            <a:ext cx="5409468" cy="950976"/>
          </a:xfrm>
        </p:spPr>
        <p:txBody>
          <a:bodyPr>
            <a:normAutofit/>
          </a:bodyPr>
          <a:lstStyle/>
          <a:p>
            <a:pPr>
              <a:lnSpc>
                <a:spcPct val="100000"/>
              </a:lnSpc>
              <a:spcAft>
                <a:spcPts val="600"/>
              </a:spcAft>
            </a:pPr>
            <a:r>
              <a:rPr lang="en-US" sz="1500" dirty="0">
                <a:solidFill>
                  <a:schemeClr val="tx1"/>
                </a:solidFill>
              </a:rPr>
              <a:t>Leslie Touzeau</a:t>
            </a:r>
          </a:p>
          <a:p>
            <a:pPr>
              <a:lnSpc>
                <a:spcPct val="100000"/>
              </a:lnSpc>
              <a:spcAft>
                <a:spcPts val="600"/>
              </a:spcAft>
            </a:pPr>
            <a:r>
              <a:rPr lang="en-US" sz="1500" dirty="0">
                <a:solidFill>
                  <a:schemeClr val="tx1"/>
                </a:solidFill>
              </a:rPr>
              <a:t>Material Review Manager</a:t>
            </a:r>
          </a:p>
          <a:p>
            <a:pPr>
              <a:lnSpc>
                <a:spcPct val="100000"/>
              </a:lnSpc>
              <a:spcAft>
                <a:spcPts val="600"/>
              </a:spcAft>
            </a:pPr>
            <a:r>
              <a:rPr lang="en-US" sz="1500" dirty="0">
                <a:solidFill>
                  <a:schemeClr val="tx1"/>
                </a:solidFill>
              </a:rPr>
              <a:t>Quality Certification Services</a:t>
            </a:r>
          </a:p>
        </p:txBody>
      </p:sp>
    </p:spTree>
    <p:extLst>
      <p:ext uri="{BB962C8B-B14F-4D97-AF65-F5344CB8AC3E}">
        <p14:creationId xmlns:p14="http://schemas.microsoft.com/office/powerpoint/2010/main" val="1736693185"/>
      </p:ext>
    </p:extLst>
  </p:cSld>
  <p:clrMapOvr>
    <a:overrideClrMapping bg1="lt1" tx1="dk1" bg2="lt2" tx2="dk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 name="Rectangle 36">
            <a:extLst>
              <a:ext uri="{FF2B5EF4-FFF2-40B4-BE49-F238E27FC236}">
                <a16:creationId xmlns:a16="http://schemas.microsoft.com/office/drawing/2014/main" id="{47421797-7B77-498E-A01C-0A1194615B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 y="0"/>
            <a:ext cx="12192001"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a:extLst>
              <a:ext uri="{FF2B5EF4-FFF2-40B4-BE49-F238E27FC236}">
                <a16:creationId xmlns:a16="http://schemas.microsoft.com/office/drawing/2014/main" id="{5C002EE5-E4FF-463C-8DAA-9AC0B6D407FF}"/>
              </a:ext>
            </a:extLst>
          </p:cNvPr>
          <p:cNvPicPr>
            <a:picLocks noChangeAspect="1"/>
          </p:cNvPicPr>
          <p:nvPr/>
        </p:nvPicPr>
        <p:blipFill rotWithShape="1">
          <a:blip r:embed="rId3"/>
          <a:srcRect/>
          <a:stretch/>
        </p:blipFill>
        <p:spPr>
          <a:xfrm>
            <a:off x="24" y="17"/>
            <a:ext cx="12191979" cy="6857988"/>
          </a:xfrm>
          <a:prstGeom prst="rect">
            <a:avLst/>
          </a:prstGeom>
        </p:spPr>
      </p:pic>
      <p:sp>
        <p:nvSpPr>
          <p:cNvPr id="39" name="Rectangle 38">
            <a:extLst>
              <a:ext uri="{FF2B5EF4-FFF2-40B4-BE49-F238E27FC236}">
                <a16:creationId xmlns:a16="http://schemas.microsoft.com/office/drawing/2014/main" id="{926D38EC-CD1B-456B-A813-64F8D8E71D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solidFill>
            <a:schemeClr val="bg1">
              <a:alpha val="94000"/>
            </a:schemeClr>
          </a:solidFill>
          <a:ln w="6350" cap="flat" cmpd="sng" algn="ctr">
            <a:noFill/>
            <a:prstDash val="solid"/>
          </a:ln>
          <a:effectLst>
            <a:softEdge rad="0"/>
          </a:effectLst>
        </p:spPr>
      </p:sp>
      <p:sp>
        <p:nvSpPr>
          <p:cNvPr id="43" name="Rectangle 40">
            <a:extLst>
              <a:ext uri="{FF2B5EF4-FFF2-40B4-BE49-F238E27FC236}">
                <a16:creationId xmlns:a16="http://schemas.microsoft.com/office/drawing/2014/main" id="{2DC18E46-CA2E-43A8-A2EC-61D30FAC36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 y="374904"/>
            <a:ext cx="11448288" cy="6108192"/>
          </a:xfrm>
          <a:prstGeom prst="rect">
            <a:avLst/>
          </a:prstGeom>
          <a:noFill/>
          <a:ln w="6350" cap="sq" cmpd="sng" algn="ctr">
            <a:solidFill>
              <a:schemeClr val="tx1">
                <a:lumMod val="75000"/>
                <a:lumOff val="25000"/>
              </a:schemeClr>
            </a:solidFill>
            <a:prstDash val="solid"/>
            <a:miter lim="800000"/>
          </a:ln>
          <a:effectLst/>
        </p:spPr>
      </p:sp>
      <p:sp>
        <p:nvSpPr>
          <p:cNvPr id="2" name="Title 1">
            <a:extLst>
              <a:ext uri="{FF2B5EF4-FFF2-40B4-BE49-F238E27FC236}">
                <a16:creationId xmlns:a16="http://schemas.microsoft.com/office/drawing/2014/main" id="{92C9295F-E638-4F61-AFE2-CF3E40556031}"/>
              </a:ext>
            </a:extLst>
          </p:cNvPr>
          <p:cNvSpPr>
            <a:spLocks noGrp="1"/>
          </p:cNvSpPr>
          <p:nvPr>
            <p:ph type="title"/>
          </p:nvPr>
        </p:nvSpPr>
        <p:spPr>
          <a:xfrm>
            <a:off x="1066800" y="642595"/>
            <a:ext cx="10058400" cy="1371600"/>
          </a:xfrm>
        </p:spPr>
        <p:txBody>
          <a:bodyPr>
            <a:normAutofit/>
          </a:bodyPr>
          <a:lstStyle/>
          <a:p>
            <a:r>
              <a:rPr lang="en-US" b="1" dirty="0"/>
              <a:t>The Composting Process</a:t>
            </a:r>
          </a:p>
        </p:txBody>
      </p:sp>
      <p:sp>
        <p:nvSpPr>
          <p:cNvPr id="10" name="Content Placeholder 7">
            <a:extLst>
              <a:ext uri="{FF2B5EF4-FFF2-40B4-BE49-F238E27FC236}">
                <a16:creationId xmlns:a16="http://schemas.microsoft.com/office/drawing/2014/main" id="{67EF9855-6813-4A8B-8C35-F5209C2150A8}"/>
              </a:ext>
            </a:extLst>
          </p:cNvPr>
          <p:cNvSpPr>
            <a:spLocks noGrp="1"/>
          </p:cNvSpPr>
          <p:nvPr>
            <p:ph idx="1"/>
          </p:nvPr>
        </p:nvSpPr>
        <p:spPr>
          <a:xfrm>
            <a:off x="832107" y="1800520"/>
            <a:ext cx="10293093" cy="4414885"/>
          </a:xfrm>
        </p:spPr>
        <p:txBody>
          <a:bodyPr>
            <a:normAutofit fontScale="92500" lnSpcReduction="20000"/>
          </a:bodyPr>
          <a:lstStyle/>
          <a:p>
            <a:pPr marL="0" indent="0">
              <a:buNone/>
            </a:pPr>
            <a:r>
              <a:rPr lang="en-US" sz="3200" b="1" dirty="0"/>
              <a:t>Key Variables:</a:t>
            </a:r>
          </a:p>
          <a:p>
            <a:r>
              <a:rPr lang="en-US" sz="3200" b="1" dirty="0"/>
              <a:t>Initial feedstock mix (C:N ratio)</a:t>
            </a:r>
          </a:p>
          <a:p>
            <a:r>
              <a:rPr lang="en-US" sz="3200" dirty="0"/>
              <a:t>Oxygen and aeration</a:t>
            </a:r>
          </a:p>
          <a:p>
            <a:r>
              <a:rPr lang="en-US" sz="3200" dirty="0"/>
              <a:t>Pile structure and shape (pile porosity)</a:t>
            </a:r>
          </a:p>
          <a:p>
            <a:r>
              <a:rPr lang="en-US" sz="3200" dirty="0"/>
              <a:t>Particle size</a:t>
            </a:r>
          </a:p>
          <a:p>
            <a:r>
              <a:rPr lang="en-US" sz="3200" dirty="0"/>
              <a:t>Moisture</a:t>
            </a:r>
          </a:p>
          <a:p>
            <a:r>
              <a:rPr lang="en-US" sz="3200" dirty="0"/>
              <a:t>Pile temperature</a:t>
            </a:r>
          </a:p>
          <a:p>
            <a:r>
              <a:rPr lang="en-US" sz="3200" dirty="0"/>
              <a:t>Time</a:t>
            </a:r>
          </a:p>
        </p:txBody>
      </p:sp>
    </p:spTree>
    <p:extLst>
      <p:ext uri="{BB962C8B-B14F-4D97-AF65-F5344CB8AC3E}">
        <p14:creationId xmlns:p14="http://schemas.microsoft.com/office/powerpoint/2010/main" val="14773445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 name="Rectangle 36">
            <a:extLst>
              <a:ext uri="{FF2B5EF4-FFF2-40B4-BE49-F238E27FC236}">
                <a16:creationId xmlns:a16="http://schemas.microsoft.com/office/drawing/2014/main" id="{47421797-7B77-498E-A01C-0A1194615B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 y="0"/>
            <a:ext cx="12192001"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a:extLst>
              <a:ext uri="{FF2B5EF4-FFF2-40B4-BE49-F238E27FC236}">
                <a16:creationId xmlns:a16="http://schemas.microsoft.com/office/drawing/2014/main" id="{5C002EE5-E4FF-463C-8DAA-9AC0B6D407FF}"/>
              </a:ext>
            </a:extLst>
          </p:cNvPr>
          <p:cNvPicPr>
            <a:picLocks noChangeAspect="1"/>
          </p:cNvPicPr>
          <p:nvPr/>
        </p:nvPicPr>
        <p:blipFill rotWithShape="1">
          <a:blip r:embed="rId3"/>
          <a:srcRect/>
          <a:stretch/>
        </p:blipFill>
        <p:spPr>
          <a:xfrm>
            <a:off x="24" y="17"/>
            <a:ext cx="12191979" cy="6857988"/>
          </a:xfrm>
          <a:prstGeom prst="rect">
            <a:avLst/>
          </a:prstGeom>
        </p:spPr>
      </p:pic>
      <p:sp>
        <p:nvSpPr>
          <p:cNvPr id="39" name="Rectangle 38">
            <a:extLst>
              <a:ext uri="{FF2B5EF4-FFF2-40B4-BE49-F238E27FC236}">
                <a16:creationId xmlns:a16="http://schemas.microsoft.com/office/drawing/2014/main" id="{926D38EC-CD1B-456B-A813-64F8D8E71D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solidFill>
            <a:schemeClr val="bg1">
              <a:alpha val="94000"/>
            </a:schemeClr>
          </a:solidFill>
          <a:ln w="6350" cap="flat" cmpd="sng" algn="ctr">
            <a:noFill/>
            <a:prstDash val="solid"/>
          </a:ln>
          <a:effectLst>
            <a:softEdge rad="0"/>
          </a:effectLst>
        </p:spPr>
      </p:sp>
      <p:sp>
        <p:nvSpPr>
          <p:cNvPr id="43" name="Rectangle 40">
            <a:extLst>
              <a:ext uri="{FF2B5EF4-FFF2-40B4-BE49-F238E27FC236}">
                <a16:creationId xmlns:a16="http://schemas.microsoft.com/office/drawing/2014/main" id="{2DC18E46-CA2E-43A8-A2EC-61D30FAC36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 y="374904"/>
            <a:ext cx="11448288" cy="6108192"/>
          </a:xfrm>
          <a:prstGeom prst="rect">
            <a:avLst/>
          </a:prstGeom>
          <a:noFill/>
          <a:ln w="6350" cap="sq" cmpd="sng" algn="ctr">
            <a:solidFill>
              <a:schemeClr val="tx1">
                <a:lumMod val="75000"/>
                <a:lumOff val="25000"/>
              </a:schemeClr>
            </a:solidFill>
            <a:prstDash val="solid"/>
            <a:miter lim="800000"/>
          </a:ln>
          <a:effectLst/>
        </p:spPr>
      </p:sp>
      <p:sp>
        <p:nvSpPr>
          <p:cNvPr id="2" name="Title 1">
            <a:extLst>
              <a:ext uri="{FF2B5EF4-FFF2-40B4-BE49-F238E27FC236}">
                <a16:creationId xmlns:a16="http://schemas.microsoft.com/office/drawing/2014/main" id="{92C9295F-E638-4F61-AFE2-CF3E40556031}"/>
              </a:ext>
            </a:extLst>
          </p:cNvPr>
          <p:cNvSpPr>
            <a:spLocks noGrp="1"/>
          </p:cNvSpPr>
          <p:nvPr>
            <p:ph type="title"/>
          </p:nvPr>
        </p:nvSpPr>
        <p:spPr>
          <a:xfrm>
            <a:off x="1066800" y="642595"/>
            <a:ext cx="10058400" cy="1371600"/>
          </a:xfrm>
        </p:spPr>
        <p:txBody>
          <a:bodyPr>
            <a:normAutofit/>
          </a:bodyPr>
          <a:lstStyle/>
          <a:p>
            <a:r>
              <a:rPr lang="en-US" b="1" dirty="0"/>
              <a:t>Compost feedstocks and C:N ratio</a:t>
            </a:r>
          </a:p>
        </p:txBody>
      </p:sp>
      <p:sp>
        <p:nvSpPr>
          <p:cNvPr id="8" name="Content Placeholder 7">
            <a:extLst>
              <a:ext uri="{FF2B5EF4-FFF2-40B4-BE49-F238E27FC236}">
                <a16:creationId xmlns:a16="http://schemas.microsoft.com/office/drawing/2014/main" id="{2FF04B18-FA67-4793-96D4-F1276D26CF6E}"/>
              </a:ext>
            </a:extLst>
          </p:cNvPr>
          <p:cNvSpPr>
            <a:spLocks noGrp="1"/>
          </p:cNvSpPr>
          <p:nvPr>
            <p:ph idx="1"/>
          </p:nvPr>
        </p:nvSpPr>
        <p:spPr>
          <a:xfrm>
            <a:off x="820132" y="2014195"/>
            <a:ext cx="10727703" cy="4273484"/>
          </a:xfrm>
        </p:spPr>
        <p:txBody>
          <a:bodyPr>
            <a:normAutofit/>
          </a:bodyPr>
          <a:lstStyle/>
          <a:p>
            <a:pPr eaLnBrk="1" hangingPunct="1">
              <a:defRPr/>
            </a:pPr>
            <a:r>
              <a:rPr lang="en-US" altLang="en-US" sz="4000" dirty="0"/>
              <a:t>Low C:N</a:t>
            </a:r>
          </a:p>
          <a:p>
            <a:pPr lvl="1" eaLnBrk="1" hangingPunct="1">
              <a:defRPr/>
            </a:pPr>
            <a:r>
              <a:rPr lang="en-US" altLang="en-US" sz="3200" dirty="0"/>
              <a:t>C:N &lt; 20:1 results in net N release (as ammonia)</a:t>
            </a:r>
            <a:endParaRPr lang="en-US" altLang="en-US" sz="3600" dirty="0"/>
          </a:p>
          <a:p>
            <a:pPr eaLnBrk="1" hangingPunct="1">
              <a:defRPr/>
            </a:pPr>
            <a:r>
              <a:rPr lang="en-US" altLang="en-US" sz="4000" dirty="0"/>
              <a:t>High C:N</a:t>
            </a:r>
          </a:p>
          <a:p>
            <a:pPr lvl="1" eaLnBrk="1" hangingPunct="1">
              <a:defRPr/>
            </a:pPr>
            <a:r>
              <a:rPr lang="en-US" altLang="en-US" sz="3200" dirty="0"/>
              <a:t>If &gt; 40:1 slows composting process (N limited)</a:t>
            </a:r>
          </a:p>
          <a:p>
            <a:pPr eaLnBrk="1" hangingPunct="1">
              <a:defRPr/>
            </a:pPr>
            <a:r>
              <a:rPr lang="en-US" altLang="en-US" sz="4000" dirty="0"/>
              <a:t>Ideal starting range: 25:1 to 30:1</a:t>
            </a:r>
          </a:p>
          <a:p>
            <a:pPr marL="0" indent="0">
              <a:buNone/>
            </a:pPr>
            <a:endParaRPr lang="en-US" b="1" dirty="0"/>
          </a:p>
        </p:txBody>
      </p:sp>
    </p:spTree>
    <p:extLst>
      <p:ext uri="{BB962C8B-B14F-4D97-AF65-F5344CB8AC3E}">
        <p14:creationId xmlns:p14="http://schemas.microsoft.com/office/powerpoint/2010/main" val="24212540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 name="Rectangle 36">
            <a:extLst>
              <a:ext uri="{FF2B5EF4-FFF2-40B4-BE49-F238E27FC236}">
                <a16:creationId xmlns:a16="http://schemas.microsoft.com/office/drawing/2014/main" id="{47421797-7B77-498E-A01C-0A1194615B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 y="0"/>
            <a:ext cx="12192001"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a:extLst>
              <a:ext uri="{FF2B5EF4-FFF2-40B4-BE49-F238E27FC236}">
                <a16:creationId xmlns:a16="http://schemas.microsoft.com/office/drawing/2014/main" id="{5C002EE5-E4FF-463C-8DAA-9AC0B6D407FF}"/>
              </a:ext>
            </a:extLst>
          </p:cNvPr>
          <p:cNvPicPr>
            <a:picLocks noChangeAspect="1"/>
          </p:cNvPicPr>
          <p:nvPr/>
        </p:nvPicPr>
        <p:blipFill rotWithShape="1">
          <a:blip r:embed="rId3"/>
          <a:srcRect/>
          <a:stretch/>
        </p:blipFill>
        <p:spPr>
          <a:xfrm>
            <a:off x="24" y="17"/>
            <a:ext cx="12191979" cy="6857988"/>
          </a:xfrm>
          <a:prstGeom prst="rect">
            <a:avLst/>
          </a:prstGeom>
        </p:spPr>
      </p:pic>
      <p:sp>
        <p:nvSpPr>
          <p:cNvPr id="39" name="Rectangle 38">
            <a:extLst>
              <a:ext uri="{FF2B5EF4-FFF2-40B4-BE49-F238E27FC236}">
                <a16:creationId xmlns:a16="http://schemas.microsoft.com/office/drawing/2014/main" id="{926D38EC-CD1B-456B-A813-64F8D8E71D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solidFill>
            <a:schemeClr val="bg1">
              <a:alpha val="94000"/>
            </a:schemeClr>
          </a:solidFill>
          <a:ln w="6350" cap="flat" cmpd="sng" algn="ctr">
            <a:noFill/>
            <a:prstDash val="solid"/>
          </a:ln>
          <a:effectLst>
            <a:softEdge rad="0"/>
          </a:effectLst>
        </p:spPr>
      </p:sp>
      <p:sp>
        <p:nvSpPr>
          <p:cNvPr id="43" name="Rectangle 40">
            <a:extLst>
              <a:ext uri="{FF2B5EF4-FFF2-40B4-BE49-F238E27FC236}">
                <a16:creationId xmlns:a16="http://schemas.microsoft.com/office/drawing/2014/main" id="{2DC18E46-CA2E-43A8-A2EC-61D30FAC36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 y="374904"/>
            <a:ext cx="11448288" cy="6108192"/>
          </a:xfrm>
          <a:prstGeom prst="rect">
            <a:avLst/>
          </a:prstGeom>
          <a:noFill/>
          <a:ln w="6350" cap="sq" cmpd="sng" algn="ctr">
            <a:solidFill>
              <a:schemeClr val="tx1">
                <a:lumMod val="75000"/>
                <a:lumOff val="25000"/>
              </a:schemeClr>
            </a:solidFill>
            <a:prstDash val="solid"/>
            <a:miter lim="800000"/>
          </a:ln>
          <a:effectLst/>
        </p:spPr>
      </p:sp>
      <p:sp>
        <p:nvSpPr>
          <p:cNvPr id="2" name="Title 1">
            <a:extLst>
              <a:ext uri="{FF2B5EF4-FFF2-40B4-BE49-F238E27FC236}">
                <a16:creationId xmlns:a16="http://schemas.microsoft.com/office/drawing/2014/main" id="{92C9295F-E638-4F61-AFE2-CF3E40556031}"/>
              </a:ext>
            </a:extLst>
          </p:cNvPr>
          <p:cNvSpPr>
            <a:spLocks noGrp="1"/>
          </p:cNvSpPr>
          <p:nvPr>
            <p:ph type="title"/>
          </p:nvPr>
        </p:nvSpPr>
        <p:spPr>
          <a:xfrm>
            <a:off x="1066800" y="642595"/>
            <a:ext cx="10058400" cy="1371600"/>
          </a:xfrm>
        </p:spPr>
        <p:txBody>
          <a:bodyPr>
            <a:normAutofit/>
          </a:bodyPr>
          <a:lstStyle/>
          <a:p>
            <a:r>
              <a:rPr lang="en-US" b="1" dirty="0"/>
              <a:t>Common feedstocks</a:t>
            </a:r>
          </a:p>
        </p:txBody>
      </p:sp>
      <p:sp>
        <p:nvSpPr>
          <p:cNvPr id="8" name="Content Placeholder 7">
            <a:extLst>
              <a:ext uri="{FF2B5EF4-FFF2-40B4-BE49-F238E27FC236}">
                <a16:creationId xmlns:a16="http://schemas.microsoft.com/office/drawing/2014/main" id="{2FF04B18-FA67-4793-96D4-F1276D26CF6E}"/>
              </a:ext>
            </a:extLst>
          </p:cNvPr>
          <p:cNvSpPr>
            <a:spLocks noGrp="1"/>
          </p:cNvSpPr>
          <p:nvPr>
            <p:ph idx="1"/>
          </p:nvPr>
        </p:nvSpPr>
        <p:spPr>
          <a:xfrm>
            <a:off x="1066805" y="2103120"/>
            <a:ext cx="5029196" cy="3849624"/>
          </a:xfrm>
        </p:spPr>
        <p:txBody>
          <a:bodyPr>
            <a:normAutofit/>
          </a:bodyPr>
          <a:lstStyle/>
          <a:p>
            <a:pPr marL="0" indent="0">
              <a:buNone/>
            </a:pPr>
            <a:r>
              <a:rPr lang="en-US" sz="2800" b="1" u="sng" dirty="0"/>
              <a:t>Cattle manure</a:t>
            </a:r>
          </a:p>
          <a:p>
            <a:r>
              <a:rPr lang="en-US" sz="2800" dirty="0"/>
              <a:t>Nitrogen rich, very wet</a:t>
            </a:r>
          </a:p>
          <a:p>
            <a:r>
              <a:rPr lang="en-US" sz="2800" dirty="0"/>
              <a:t>Requires lots of dry, high-carbon amendment (3:1)</a:t>
            </a:r>
          </a:p>
          <a:p>
            <a:r>
              <a:rPr lang="en-US" sz="2800" dirty="0"/>
              <a:t>Decomposes quickly</a:t>
            </a:r>
          </a:p>
        </p:txBody>
      </p:sp>
      <p:pic>
        <p:nvPicPr>
          <p:cNvPr id="3" name="Picture 2">
            <a:extLst>
              <a:ext uri="{FF2B5EF4-FFF2-40B4-BE49-F238E27FC236}">
                <a16:creationId xmlns:a16="http://schemas.microsoft.com/office/drawing/2014/main" id="{38653C99-0F56-4C07-A6CF-00A4572837F5}"/>
              </a:ext>
            </a:extLst>
          </p:cNvPr>
          <p:cNvPicPr>
            <a:picLocks noChangeAspect="1"/>
          </p:cNvPicPr>
          <p:nvPr/>
        </p:nvPicPr>
        <p:blipFill>
          <a:blip r:embed="rId4"/>
          <a:stretch>
            <a:fillRect/>
          </a:stretch>
        </p:blipFill>
        <p:spPr>
          <a:xfrm>
            <a:off x="6006755" y="2151355"/>
            <a:ext cx="5318252" cy="335393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4857037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 name="Rectangle 36">
            <a:extLst>
              <a:ext uri="{FF2B5EF4-FFF2-40B4-BE49-F238E27FC236}">
                <a16:creationId xmlns:a16="http://schemas.microsoft.com/office/drawing/2014/main" id="{47421797-7B77-498E-A01C-0A1194615B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 y="0"/>
            <a:ext cx="12192001"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a:extLst>
              <a:ext uri="{FF2B5EF4-FFF2-40B4-BE49-F238E27FC236}">
                <a16:creationId xmlns:a16="http://schemas.microsoft.com/office/drawing/2014/main" id="{5C002EE5-E4FF-463C-8DAA-9AC0B6D407FF}"/>
              </a:ext>
            </a:extLst>
          </p:cNvPr>
          <p:cNvPicPr>
            <a:picLocks noChangeAspect="1"/>
          </p:cNvPicPr>
          <p:nvPr/>
        </p:nvPicPr>
        <p:blipFill rotWithShape="1">
          <a:blip r:embed="rId3"/>
          <a:srcRect/>
          <a:stretch/>
        </p:blipFill>
        <p:spPr>
          <a:xfrm>
            <a:off x="24" y="17"/>
            <a:ext cx="12191979" cy="6857988"/>
          </a:xfrm>
          <a:prstGeom prst="rect">
            <a:avLst/>
          </a:prstGeom>
        </p:spPr>
      </p:pic>
      <p:sp>
        <p:nvSpPr>
          <p:cNvPr id="39" name="Rectangle 38">
            <a:extLst>
              <a:ext uri="{FF2B5EF4-FFF2-40B4-BE49-F238E27FC236}">
                <a16:creationId xmlns:a16="http://schemas.microsoft.com/office/drawing/2014/main" id="{926D38EC-CD1B-456B-A813-64F8D8E71D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solidFill>
            <a:schemeClr val="bg1">
              <a:alpha val="94000"/>
            </a:schemeClr>
          </a:solidFill>
          <a:ln w="6350" cap="flat" cmpd="sng" algn="ctr">
            <a:noFill/>
            <a:prstDash val="solid"/>
          </a:ln>
          <a:effectLst>
            <a:softEdge rad="0"/>
          </a:effectLst>
        </p:spPr>
      </p:sp>
      <p:sp>
        <p:nvSpPr>
          <p:cNvPr id="43" name="Rectangle 40">
            <a:extLst>
              <a:ext uri="{FF2B5EF4-FFF2-40B4-BE49-F238E27FC236}">
                <a16:creationId xmlns:a16="http://schemas.microsoft.com/office/drawing/2014/main" id="{2DC18E46-CA2E-43A8-A2EC-61D30FAC36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 y="374904"/>
            <a:ext cx="11448288" cy="6108192"/>
          </a:xfrm>
          <a:prstGeom prst="rect">
            <a:avLst/>
          </a:prstGeom>
          <a:noFill/>
          <a:ln w="6350" cap="sq" cmpd="sng" algn="ctr">
            <a:solidFill>
              <a:schemeClr val="tx1">
                <a:lumMod val="75000"/>
                <a:lumOff val="25000"/>
              </a:schemeClr>
            </a:solidFill>
            <a:prstDash val="solid"/>
            <a:miter lim="800000"/>
          </a:ln>
          <a:effectLst/>
        </p:spPr>
      </p:sp>
      <p:sp>
        <p:nvSpPr>
          <p:cNvPr id="2" name="Title 1">
            <a:extLst>
              <a:ext uri="{FF2B5EF4-FFF2-40B4-BE49-F238E27FC236}">
                <a16:creationId xmlns:a16="http://schemas.microsoft.com/office/drawing/2014/main" id="{92C9295F-E638-4F61-AFE2-CF3E40556031}"/>
              </a:ext>
            </a:extLst>
          </p:cNvPr>
          <p:cNvSpPr>
            <a:spLocks noGrp="1"/>
          </p:cNvSpPr>
          <p:nvPr>
            <p:ph type="title"/>
          </p:nvPr>
        </p:nvSpPr>
        <p:spPr>
          <a:xfrm>
            <a:off x="1066800" y="642595"/>
            <a:ext cx="10058400" cy="1371600"/>
          </a:xfrm>
        </p:spPr>
        <p:txBody>
          <a:bodyPr>
            <a:normAutofit/>
          </a:bodyPr>
          <a:lstStyle/>
          <a:p>
            <a:r>
              <a:rPr lang="en-US" b="1" dirty="0"/>
              <a:t>Common feedstocks</a:t>
            </a:r>
          </a:p>
        </p:txBody>
      </p:sp>
      <p:sp>
        <p:nvSpPr>
          <p:cNvPr id="8" name="Content Placeholder 7">
            <a:extLst>
              <a:ext uri="{FF2B5EF4-FFF2-40B4-BE49-F238E27FC236}">
                <a16:creationId xmlns:a16="http://schemas.microsoft.com/office/drawing/2014/main" id="{2FF04B18-FA67-4793-96D4-F1276D26CF6E}"/>
              </a:ext>
            </a:extLst>
          </p:cNvPr>
          <p:cNvSpPr>
            <a:spLocks noGrp="1"/>
          </p:cNvSpPr>
          <p:nvPr>
            <p:ph idx="1"/>
          </p:nvPr>
        </p:nvSpPr>
        <p:spPr>
          <a:xfrm>
            <a:off x="6096000" y="2103120"/>
            <a:ext cx="5029203" cy="3849624"/>
          </a:xfrm>
        </p:spPr>
        <p:txBody>
          <a:bodyPr>
            <a:normAutofit/>
          </a:bodyPr>
          <a:lstStyle/>
          <a:p>
            <a:pPr marL="0" indent="0">
              <a:buNone/>
            </a:pPr>
            <a:r>
              <a:rPr lang="en-US" sz="2800" b="1" u="sng" dirty="0"/>
              <a:t>Poultry litter</a:t>
            </a:r>
          </a:p>
          <a:p>
            <a:r>
              <a:rPr lang="en-US" sz="2800" dirty="0"/>
              <a:t>Very high nitrogen content, moderately moist</a:t>
            </a:r>
          </a:p>
          <a:p>
            <a:r>
              <a:rPr lang="en-US" sz="2800" dirty="0"/>
              <a:t>Nitrogen loss and odor can be issues because of high N and high pH</a:t>
            </a:r>
          </a:p>
          <a:p>
            <a:r>
              <a:rPr lang="en-US" sz="2800" dirty="0"/>
              <a:t>Decomposes quickly</a:t>
            </a:r>
          </a:p>
        </p:txBody>
      </p:sp>
      <p:pic>
        <p:nvPicPr>
          <p:cNvPr id="3" name="Picture 2">
            <a:extLst>
              <a:ext uri="{FF2B5EF4-FFF2-40B4-BE49-F238E27FC236}">
                <a16:creationId xmlns:a16="http://schemas.microsoft.com/office/drawing/2014/main" id="{CF95B589-FAC9-44DC-AB7E-76488E467F67}"/>
              </a:ext>
            </a:extLst>
          </p:cNvPr>
          <p:cNvPicPr>
            <a:picLocks noChangeAspect="1"/>
          </p:cNvPicPr>
          <p:nvPr/>
        </p:nvPicPr>
        <p:blipFill rotWithShape="1">
          <a:blip r:embed="rId4"/>
          <a:srcRect r="12699"/>
          <a:stretch/>
        </p:blipFill>
        <p:spPr>
          <a:xfrm>
            <a:off x="868612" y="2372046"/>
            <a:ext cx="4656698" cy="3000433"/>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2915938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 name="Rectangle 36">
            <a:extLst>
              <a:ext uri="{FF2B5EF4-FFF2-40B4-BE49-F238E27FC236}">
                <a16:creationId xmlns:a16="http://schemas.microsoft.com/office/drawing/2014/main" id="{47421797-7B77-498E-A01C-0A1194615B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 y="0"/>
            <a:ext cx="12192001"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a:extLst>
              <a:ext uri="{FF2B5EF4-FFF2-40B4-BE49-F238E27FC236}">
                <a16:creationId xmlns:a16="http://schemas.microsoft.com/office/drawing/2014/main" id="{5C002EE5-E4FF-463C-8DAA-9AC0B6D407FF}"/>
              </a:ext>
            </a:extLst>
          </p:cNvPr>
          <p:cNvPicPr>
            <a:picLocks noChangeAspect="1"/>
          </p:cNvPicPr>
          <p:nvPr/>
        </p:nvPicPr>
        <p:blipFill rotWithShape="1">
          <a:blip r:embed="rId3"/>
          <a:srcRect/>
          <a:stretch/>
        </p:blipFill>
        <p:spPr>
          <a:xfrm>
            <a:off x="24" y="17"/>
            <a:ext cx="12191979" cy="6857988"/>
          </a:xfrm>
          <a:prstGeom prst="rect">
            <a:avLst/>
          </a:prstGeom>
        </p:spPr>
      </p:pic>
      <p:sp>
        <p:nvSpPr>
          <p:cNvPr id="39" name="Rectangle 38">
            <a:extLst>
              <a:ext uri="{FF2B5EF4-FFF2-40B4-BE49-F238E27FC236}">
                <a16:creationId xmlns:a16="http://schemas.microsoft.com/office/drawing/2014/main" id="{926D38EC-CD1B-456B-A813-64F8D8E71D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solidFill>
            <a:schemeClr val="bg1">
              <a:alpha val="94000"/>
            </a:schemeClr>
          </a:solidFill>
          <a:ln w="6350" cap="flat" cmpd="sng" algn="ctr">
            <a:noFill/>
            <a:prstDash val="solid"/>
          </a:ln>
          <a:effectLst>
            <a:softEdge rad="0"/>
          </a:effectLst>
        </p:spPr>
      </p:sp>
      <p:sp>
        <p:nvSpPr>
          <p:cNvPr id="43" name="Rectangle 40">
            <a:extLst>
              <a:ext uri="{FF2B5EF4-FFF2-40B4-BE49-F238E27FC236}">
                <a16:creationId xmlns:a16="http://schemas.microsoft.com/office/drawing/2014/main" id="{2DC18E46-CA2E-43A8-A2EC-61D30FAC36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 y="374904"/>
            <a:ext cx="11448288" cy="6108192"/>
          </a:xfrm>
          <a:prstGeom prst="rect">
            <a:avLst/>
          </a:prstGeom>
          <a:noFill/>
          <a:ln w="6350" cap="sq" cmpd="sng" algn="ctr">
            <a:solidFill>
              <a:schemeClr val="tx1">
                <a:lumMod val="75000"/>
                <a:lumOff val="25000"/>
              </a:schemeClr>
            </a:solidFill>
            <a:prstDash val="solid"/>
            <a:miter lim="800000"/>
          </a:ln>
          <a:effectLst/>
        </p:spPr>
      </p:sp>
      <p:sp>
        <p:nvSpPr>
          <p:cNvPr id="2" name="Title 1">
            <a:extLst>
              <a:ext uri="{FF2B5EF4-FFF2-40B4-BE49-F238E27FC236}">
                <a16:creationId xmlns:a16="http://schemas.microsoft.com/office/drawing/2014/main" id="{92C9295F-E638-4F61-AFE2-CF3E40556031}"/>
              </a:ext>
            </a:extLst>
          </p:cNvPr>
          <p:cNvSpPr>
            <a:spLocks noGrp="1"/>
          </p:cNvSpPr>
          <p:nvPr>
            <p:ph type="title"/>
          </p:nvPr>
        </p:nvSpPr>
        <p:spPr>
          <a:xfrm>
            <a:off x="1066800" y="642595"/>
            <a:ext cx="10058400" cy="1371600"/>
          </a:xfrm>
        </p:spPr>
        <p:txBody>
          <a:bodyPr>
            <a:normAutofit/>
          </a:bodyPr>
          <a:lstStyle/>
          <a:p>
            <a:r>
              <a:rPr lang="en-US" b="1" dirty="0"/>
              <a:t>Common feedstocks</a:t>
            </a:r>
          </a:p>
        </p:txBody>
      </p:sp>
      <p:sp>
        <p:nvSpPr>
          <p:cNvPr id="8" name="Content Placeholder 7">
            <a:extLst>
              <a:ext uri="{FF2B5EF4-FFF2-40B4-BE49-F238E27FC236}">
                <a16:creationId xmlns:a16="http://schemas.microsoft.com/office/drawing/2014/main" id="{2FF04B18-FA67-4793-96D4-F1276D26CF6E}"/>
              </a:ext>
            </a:extLst>
          </p:cNvPr>
          <p:cNvSpPr>
            <a:spLocks noGrp="1"/>
          </p:cNvSpPr>
          <p:nvPr>
            <p:ph idx="1"/>
          </p:nvPr>
        </p:nvSpPr>
        <p:spPr>
          <a:xfrm>
            <a:off x="1066805" y="2103120"/>
            <a:ext cx="4293136" cy="3849624"/>
          </a:xfrm>
        </p:spPr>
        <p:txBody>
          <a:bodyPr>
            <a:normAutofit fontScale="92500" lnSpcReduction="10000"/>
          </a:bodyPr>
          <a:lstStyle/>
          <a:p>
            <a:pPr marL="0" indent="0">
              <a:buNone/>
            </a:pPr>
            <a:r>
              <a:rPr lang="en-US" sz="2800" b="1" u="sng" dirty="0"/>
              <a:t>Horse manure and horse bedding</a:t>
            </a:r>
          </a:p>
          <a:p>
            <a:r>
              <a:rPr lang="en-US" sz="2800" dirty="0"/>
              <a:t>Usually includes lots of bedding, making for a drier substance</a:t>
            </a:r>
          </a:p>
          <a:p>
            <a:r>
              <a:rPr lang="en-US" sz="2800" dirty="0"/>
              <a:t>Decomposes quickly</a:t>
            </a:r>
          </a:p>
          <a:p>
            <a:r>
              <a:rPr lang="en-US" sz="2800" dirty="0"/>
              <a:t>Often available at little to no-cost</a:t>
            </a:r>
          </a:p>
        </p:txBody>
      </p:sp>
      <p:pic>
        <p:nvPicPr>
          <p:cNvPr id="3" name="Picture 2">
            <a:extLst>
              <a:ext uri="{FF2B5EF4-FFF2-40B4-BE49-F238E27FC236}">
                <a16:creationId xmlns:a16="http://schemas.microsoft.com/office/drawing/2014/main" id="{175C4EE9-C0DA-4DEE-9134-C7430C06E0F9}"/>
              </a:ext>
            </a:extLst>
          </p:cNvPr>
          <p:cNvPicPr>
            <a:picLocks noChangeAspect="1"/>
          </p:cNvPicPr>
          <p:nvPr/>
        </p:nvPicPr>
        <p:blipFill>
          <a:blip r:embed="rId4"/>
          <a:stretch>
            <a:fillRect/>
          </a:stretch>
        </p:blipFill>
        <p:spPr>
          <a:xfrm>
            <a:off x="5857579" y="1876856"/>
            <a:ext cx="5267616" cy="3950014"/>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4025656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 name="Rectangle 36">
            <a:extLst>
              <a:ext uri="{FF2B5EF4-FFF2-40B4-BE49-F238E27FC236}">
                <a16:creationId xmlns:a16="http://schemas.microsoft.com/office/drawing/2014/main" id="{47421797-7B77-498E-A01C-0A1194615B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 y="0"/>
            <a:ext cx="12192001"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a:extLst>
              <a:ext uri="{FF2B5EF4-FFF2-40B4-BE49-F238E27FC236}">
                <a16:creationId xmlns:a16="http://schemas.microsoft.com/office/drawing/2014/main" id="{5C002EE5-E4FF-463C-8DAA-9AC0B6D407FF}"/>
              </a:ext>
            </a:extLst>
          </p:cNvPr>
          <p:cNvPicPr>
            <a:picLocks noChangeAspect="1"/>
          </p:cNvPicPr>
          <p:nvPr/>
        </p:nvPicPr>
        <p:blipFill rotWithShape="1">
          <a:blip r:embed="rId3"/>
          <a:srcRect/>
          <a:stretch/>
        </p:blipFill>
        <p:spPr>
          <a:xfrm>
            <a:off x="24" y="17"/>
            <a:ext cx="12191979" cy="6857988"/>
          </a:xfrm>
          <a:prstGeom prst="rect">
            <a:avLst/>
          </a:prstGeom>
        </p:spPr>
      </p:pic>
      <p:sp>
        <p:nvSpPr>
          <p:cNvPr id="39" name="Rectangle 38">
            <a:extLst>
              <a:ext uri="{FF2B5EF4-FFF2-40B4-BE49-F238E27FC236}">
                <a16:creationId xmlns:a16="http://schemas.microsoft.com/office/drawing/2014/main" id="{926D38EC-CD1B-456B-A813-64F8D8E71D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solidFill>
            <a:schemeClr val="bg1">
              <a:alpha val="94000"/>
            </a:schemeClr>
          </a:solidFill>
          <a:ln w="6350" cap="flat" cmpd="sng" algn="ctr">
            <a:noFill/>
            <a:prstDash val="solid"/>
          </a:ln>
          <a:effectLst>
            <a:softEdge rad="0"/>
          </a:effectLst>
        </p:spPr>
      </p:sp>
      <p:sp>
        <p:nvSpPr>
          <p:cNvPr id="43" name="Rectangle 40">
            <a:extLst>
              <a:ext uri="{FF2B5EF4-FFF2-40B4-BE49-F238E27FC236}">
                <a16:creationId xmlns:a16="http://schemas.microsoft.com/office/drawing/2014/main" id="{2DC18E46-CA2E-43A8-A2EC-61D30FAC36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 y="374904"/>
            <a:ext cx="11448288" cy="6108192"/>
          </a:xfrm>
          <a:prstGeom prst="rect">
            <a:avLst/>
          </a:prstGeom>
          <a:noFill/>
          <a:ln w="6350" cap="sq" cmpd="sng" algn="ctr">
            <a:solidFill>
              <a:schemeClr val="tx1">
                <a:lumMod val="75000"/>
                <a:lumOff val="25000"/>
              </a:schemeClr>
            </a:solidFill>
            <a:prstDash val="solid"/>
            <a:miter lim="800000"/>
          </a:ln>
          <a:effectLst/>
        </p:spPr>
      </p:sp>
      <p:sp>
        <p:nvSpPr>
          <p:cNvPr id="2" name="Title 1">
            <a:extLst>
              <a:ext uri="{FF2B5EF4-FFF2-40B4-BE49-F238E27FC236}">
                <a16:creationId xmlns:a16="http://schemas.microsoft.com/office/drawing/2014/main" id="{92C9295F-E638-4F61-AFE2-CF3E40556031}"/>
              </a:ext>
            </a:extLst>
          </p:cNvPr>
          <p:cNvSpPr>
            <a:spLocks noGrp="1"/>
          </p:cNvSpPr>
          <p:nvPr>
            <p:ph type="title"/>
          </p:nvPr>
        </p:nvSpPr>
        <p:spPr>
          <a:xfrm>
            <a:off x="1066800" y="642595"/>
            <a:ext cx="10058400" cy="1371600"/>
          </a:xfrm>
        </p:spPr>
        <p:txBody>
          <a:bodyPr>
            <a:normAutofit/>
          </a:bodyPr>
          <a:lstStyle/>
          <a:p>
            <a:r>
              <a:rPr lang="en-US" b="1" dirty="0"/>
              <a:t>Common feedstocks</a:t>
            </a:r>
          </a:p>
        </p:txBody>
      </p:sp>
      <p:sp>
        <p:nvSpPr>
          <p:cNvPr id="8" name="Content Placeholder 7">
            <a:extLst>
              <a:ext uri="{FF2B5EF4-FFF2-40B4-BE49-F238E27FC236}">
                <a16:creationId xmlns:a16="http://schemas.microsoft.com/office/drawing/2014/main" id="{2FF04B18-FA67-4793-96D4-F1276D26CF6E}"/>
              </a:ext>
            </a:extLst>
          </p:cNvPr>
          <p:cNvSpPr>
            <a:spLocks noGrp="1"/>
          </p:cNvSpPr>
          <p:nvPr>
            <p:ph idx="1"/>
          </p:nvPr>
        </p:nvSpPr>
        <p:spPr>
          <a:xfrm>
            <a:off x="1066804" y="2103120"/>
            <a:ext cx="10058399" cy="3849624"/>
          </a:xfrm>
        </p:spPr>
        <p:txBody>
          <a:bodyPr>
            <a:normAutofit/>
          </a:bodyPr>
          <a:lstStyle/>
          <a:p>
            <a:pPr marL="0" indent="0">
              <a:buNone/>
            </a:pPr>
            <a:r>
              <a:rPr lang="en-US" sz="3200" b="1" u="sng" dirty="0"/>
              <a:t>Other sources of N</a:t>
            </a:r>
          </a:p>
        </p:txBody>
      </p:sp>
      <p:graphicFrame>
        <p:nvGraphicFramePr>
          <p:cNvPr id="3" name="Table 4">
            <a:extLst>
              <a:ext uri="{FF2B5EF4-FFF2-40B4-BE49-F238E27FC236}">
                <a16:creationId xmlns:a16="http://schemas.microsoft.com/office/drawing/2014/main" id="{002250F1-996C-4187-911C-E3DFD2885A4A}"/>
              </a:ext>
            </a:extLst>
          </p:cNvPr>
          <p:cNvGraphicFramePr>
            <a:graphicFrameLocks noGrp="1"/>
          </p:cNvGraphicFramePr>
          <p:nvPr>
            <p:extLst>
              <p:ext uri="{D42A27DB-BD31-4B8C-83A1-F6EECF244321}">
                <p14:modId xmlns:p14="http://schemas.microsoft.com/office/powerpoint/2010/main" val="2511520027"/>
              </p:ext>
            </p:extLst>
          </p:nvPr>
        </p:nvGraphicFramePr>
        <p:xfrm>
          <a:off x="999238" y="2994755"/>
          <a:ext cx="8661144" cy="2747720"/>
        </p:xfrm>
        <a:graphic>
          <a:graphicData uri="http://schemas.openxmlformats.org/drawingml/2006/table">
            <a:tbl>
              <a:tblPr firstRow="1">
                <a:tableStyleId>{D7AC3CCA-C797-4891-BE02-D94E43425B78}</a:tableStyleId>
              </a:tblPr>
              <a:tblGrid>
                <a:gridCol w="5203599">
                  <a:extLst>
                    <a:ext uri="{9D8B030D-6E8A-4147-A177-3AD203B41FA5}">
                      <a16:colId xmlns:a16="http://schemas.microsoft.com/office/drawing/2014/main" val="3204875474"/>
                    </a:ext>
                  </a:extLst>
                </a:gridCol>
                <a:gridCol w="3457545">
                  <a:extLst>
                    <a:ext uri="{9D8B030D-6E8A-4147-A177-3AD203B41FA5}">
                      <a16:colId xmlns:a16="http://schemas.microsoft.com/office/drawing/2014/main" val="2312900220"/>
                    </a:ext>
                  </a:extLst>
                </a:gridCol>
              </a:tblGrid>
              <a:tr h="549544">
                <a:tc>
                  <a:txBody>
                    <a:bodyPr/>
                    <a:lstStyle/>
                    <a:p>
                      <a:r>
                        <a:rPr lang="en-US" sz="2800" dirty="0"/>
                        <a:t>Materials High in Nitrogen</a:t>
                      </a:r>
                    </a:p>
                  </a:txBody>
                  <a:tcPr>
                    <a:solidFill>
                      <a:schemeClr val="bg1">
                        <a:lumMod val="85000"/>
                      </a:schemeClr>
                    </a:solidFill>
                  </a:tcPr>
                </a:tc>
                <a:tc>
                  <a:txBody>
                    <a:bodyPr/>
                    <a:lstStyle/>
                    <a:p>
                      <a:r>
                        <a:rPr lang="en-US" sz="2800" dirty="0"/>
                        <a:t>C:N ratio</a:t>
                      </a:r>
                    </a:p>
                  </a:txBody>
                  <a:tcPr>
                    <a:solidFill>
                      <a:schemeClr val="bg1">
                        <a:lumMod val="85000"/>
                      </a:schemeClr>
                    </a:solidFill>
                  </a:tcPr>
                </a:tc>
                <a:extLst>
                  <a:ext uri="{0D108BD9-81ED-4DB2-BD59-A6C34878D82A}">
                    <a16:rowId xmlns:a16="http://schemas.microsoft.com/office/drawing/2014/main" val="650722763"/>
                  </a:ext>
                </a:extLst>
              </a:tr>
              <a:tr h="549544">
                <a:tc>
                  <a:txBody>
                    <a:bodyPr/>
                    <a:lstStyle/>
                    <a:p>
                      <a:r>
                        <a:rPr lang="en-US" sz="2800" dirty="0"/>
                        <a:t>Vegetable waste</a:t>
                      </a:r>
                    </a:p>
                  </a:txBody>
                  <a:tcPr>
                    <a:noFill/>
                  </a:tcPr>
                </a:tc>
                <a:tc>
                  <a:txBody>
                    <a:bodyPr/>
                    <a:lstStyle/>
                    <a:p>
                      <a:r>
                        <a:rPr lang="en-US" sz="2800" dirty="0"/>
                        <a:t>15-20:1</a:t>
                      </a:r>
                    </a:p>
                  </a:txBody>
                  <a:tcPr>
                    <a:noFill/>
                  </a:tcPr>
                </a:tc>
                <a:extLst>
                  <a:ext uri="{0D108BD9-81ED-4DB2-BD59-A6C34878D82A}">
                    <a16:rowId xmlns:a16="http://schemas.microsoft.com/office/drawing/2014/main" val="1777822616"/>
                  </a:ext>
                </a:extLst>
              </a:tr>
              <a:tr h="549544">
                <a:tc>
                  <a:txBody>
                    <a:bodyPr/>
                    <a:lstStyle/>
                    <a:p>
                      <a:r>
                        <a:rPr lang="en-US" sz="2800" dirty="0"/>
                        <a:t>Coffee grounds</a:t>
                      </a:r>
                    </a:p>
                  </a:txBody>
                  <a:tcPr>
                    <a:noFill/>
                  </a:tcPr>
                </a:tc>
                <a:tc>
                  <a:txBody>
                    <a:bodyPr/>
                    <a:lstStyle/>
                    <a:p>
                      <a:r>
                        <a:rPr lang="en-US" sz="2800" dirty="0"/>
                        <a:t>20:1</a:t>
                      </a:r>
                    </a:p>
                  </a:txBody>
                  <a:tcPr>
                    <a:noFill/>
                  </a:tcPr>
                </a:tc>
                <a:extLst>
                  <a:ext uri="{0D108BD9-81ED-4DB2-BD59-A6C34878D82A}">
                    <a16:rowId xmlns:a16="http://schemas.microsoft.com/office/drawing/2014/main" val="3215928986"/>
                  </a:ext>
                </a:extLst>
              </a:tr>
              <a:tr h="549544">
                <a:tc>
                  <a:txBody>
                    <a:bodyPr/>
                    <a:lstStyle/>
                    <a:p>
                      <a:r>
                        <a:rPr lang="en-US" sz="2800" dirty="0"/>
                        <a:t>Grass clippings</a:t>
                      </a:r>
                    </a:p>
                  </a:txBody>
                  <a:tcPr>
                    <a:noFill/>
                  </a:tcPr>
                </a:tc>
                <a:tc>
                  <a:txBody>
                    <a:bodyPr/>
                    <a:lstStyle/>
                    <a:p>
                      <a:r>
                        <a:rPr lang="en-US" sz="2800" dirty="0"/>
                        <a:t>15-25:1</a:t>
                      </a:r>
                    </a:p>
                  </a:txBody>
                  <a:tcPr>
                    <a:noFill/>
                  </a:tcPr>
                </a:tc>
                <a:extLst>
                  <a:ext uri="{0D108BD9-81ED-4DB2-BD59-A6C34878D82A}">
                    <a16:rowId xmlns:a16="http://schemas.microsoft.com/office/drawing/2014/main" val="1405433539"/>
                  </a:ext>
                </a:extLst>
              </a:tr>
              <a:tr h="549544">
                <a:tc>
                  <a:txBody>
                    <a:bodyPr/>
                    <a:lstStyle/>
                    <a:p>
                      <a:r>
                        <a:rPr lang="en-US" sz="2800" dirty="0"/>
                        <a:t>Manure</a:t>
                      </a:r>
                    </a:p>
                  </a:txBody>
                  <a:tcPr>
                    <a:noFill/>
                  </a:tcPr>
                </a:tc>
                <a:tc>
                  <a:txBody>
                    <a:bodyPr/>
                    <a:lstStyle/>
                    <a:p>
                      <a:r>
                        <a:rPr lang="en-US" sz="2800" dirty="0"/>
                        <a:t>5-25:1</a:t>
                      </a:r>
                    </a:p>
                  </a:txBody>
                  <a:tcPr>
                    <a:noFill/>
                  </a:tcPr>
                </a:tc>
                <a:extLst>
                  <a:ext uri="{0D108BD9-81ED-4DB2-BD59-A6C34878D82A}">
                    <a16:rowId xmlns:a16="http://schemas.microsoft.com/office/drawing/2014/main" val="1488107869"/>
                  </a:ext>
                </a:extLst>
              </a:tr>
            </a:tbl>
          </a:graphicData>
        </a:graphic>
      </p:graphicFrame>
    </p:spTree>
    <p:extLst>
      <p:ext uri="{BB962C8B-B14F-4D97-AF65-F5344CB8AC3E}">
        <p14:creationId xmlns:p14="http://schemas.microsoft.com/office/powerpoint/2010/main" val="36541233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 name="Rectangle 36">
            <a:extLst>
              <a:ext uri="{FF2B5EF4-FFF2-40B4-BE49-F238E27FC236}">
                <a16:creationId xmlns:a16="http://schemas.microsoft.com/office/drawing/2014/main" id="{47421797-7B77-498E-A01C-0A1194615B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 y="0"/>
            <a:ext cx="12192001"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a:extLst>
              <a:ext uri="{FF2B5EF4-FFF2-40B4-BE49-F238E27FC236}">
                <a16:creationId xmlns:a16="http://schemas.microsoft.com/office/drawing/2014/main" id="{5C002EE5-E4FF-463C-8DAA-9AC0B6D407FF}"/>
              </a:ext>
            </a:extLst>
          </p:cNvPr>
          <p:cNvPicPr>
            <a:picLocks noChangeAspect="1"/>
          </p:cNvPicPr>
          <p:nvPr/>
        </p:nvPicPr>
        <p:blipFill rotWithShape="1">
          <a:blip r:embed="rId3"/>
          <a:srcRect/>
          <a:stretch/>
        </p:blipFill>
        <p:spPr>
          <a:xfrm>
            <a:off x="24" y="17"/>
            <a:ext cx="12191979" cy="6857988"/>
          </a:xfrm>
          <a:prstGeom prst="rect">
            <a:avLst/>
          </a:prstGeom>
        </p:spPr>
      </p:pic>
      <p:sp>
        <p:nvSpPr>
          <p:cNvPr id="39" name="Rectangle 38">
            <a:extLst>
              <a:ext uri="{FF2B5EF4-FFF2-40B4-BE49-F238E27FC236}">
                <a16:creationId xmlns:a16="http://schemas.microsoft.com/office/drawing/2014/main" id="{926D38EC-CD1B-456B-A813-64F8D8E71D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solidFill>
            <a:schemeClr val="bg1">
              <a:alpha val="94000"/>
            </a:schemeClr>
          </a:solidFill>
          <a:ln w="6350" cap="flat" cmpd="sng" algn="ctr">
            <a:noFill/>
            <a:prstDash val="solid"/>
          </a:ln>
          <a:effectLst>
            <a:softEdge rad="0"/>
          </a:effectLst>
        </p:spPr>
      </p:sp>
      <p:sp>
        <p:nvSpPr>
          <p:cNvPr id="43" name="Rectangle 40">
            <a:extLst>
              <a:ext uri="{FF2B5EF4-FFF2-40B4-BE49-F238E27FC236}">
                <a16:creationId xmlns:a16="http://schemas.microsoft.com/office/drawing/2014/main" id="{2DC18E46-CA2E-43A8-A2EC-61D30FAC36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 y="374904"/>
            <a:ext cx="11448288" cy="6108192"/>
          </a:xfrm>
          <a:prstGeom prst="rect">
            <a:avLst/>
          </a:prstGeom>
          <a:noFill/>
          <a:ln w="6350" cap="sq" cmpd="sng" algn="ctr">
            <a:solidFill>
              <a:schemeClr val="tx1">
                <a:lumMod val="75000"/>
                <a:lumOff val="25000"/>
              </a:schemeClr>
            </a:solidFill>
            <a:prstDash val="solid"/>
            <a:miter lim="800000"/>
          </a:ln>
          <a:effectLst/>
        </p:spPr>
      </p:sp>
      <p:sp>
        <p:nvSpPr>
          <p:cNvPr id="2" name="Title 1">
            <a:extLst>
              <a:ext uri="{FF2B5EF4-FFF2-40B4-BE49-F238E27FC236}">
                <a16:creationId xmlns:a16="http://schemas.microsoft.com/office/drawing/2014/main" id="{92C9295F-E638-4F61-AFE2-CF3E40556031}"/>
              </a:ext>
            </a:extLst>
          </p:cNvPr>
          <p:cNvSpPr>
            <a:spLocks noGrp="1"/>
          </p:cNvSpPr>
          <p:nvPr>
            <p:ph type="title"/>
          </p:nvPr>
        </p:nvSpPr>
        <p:spPr>
          <a:xfrm>
            <a:off x="1066800" y="642595"/>
            <a:ext cx="10058400" cy="1371600"/>
          </a:xfrm>
        </p:spPr>
        <p:txBody>
          <a:bodyPr>
            <a:normAutofit/>
          </a:bodyPr>
          <a:lstStyle/>
          <a:p>
            <a:r>
              <a:rPr lang="en-US" b="1" dirty="0"/>
              <a:t>Common feedstocks</a:t>
            </a:r>
          </a:p>
        </p:txBody>
      </p:sp>
      <p:sp>
        <p:nvSpPr>
          <p:cNvPr id="8" name="Content Placeholder 7">
            <a:extLst>
              <a:ext uri="{FF2B5EF4-FFF2-40B4-BE49-F238E27FC236}">
                <a16:creationId xmlns:a16="http://schemas.microsoft.com/office/drawing/2014/main" id="{2FF04B18-FA67-4793-96D4-F1276D26CF6E}"/>
              </a:ext>
            </a:extLst>
          </p:cNvPr>
          <p:cNvSpPr>
            <a:spLocks noGrp="1"/>
          </p:cNvSpPr>
          <p:nvPr>
            <p:ph idx="1"/>
          </p:nvPr>
        </p:nvSpPr>
        <p:spPr>
          <a:xfrm>
            <a:off x="1066804" y="2103120"/>
            <a:ext cx="10058399" cy="3849624"/>
          </a:xfrm>
        </p:spPr>
        <p:txBody>
          <a:bodyPr>
            <a:normAutofit/>
          </a:bodyPr>
          <a:lstStyle/>
          <a:p>
            <a:pPr marL="0" indent="0">
              <a:buNone/>
            </a:pPr>
            <a:r>
              <a:rPr lang="en-US" sz="3200" b="1" u="sng" dirty="0"/>
              <a:t>Sources of C</a:t>
            </a:r>
          </a:p>
          <a:p>
            <a:pPr marL="0" indent="0">
              <a:buNone/>
            </a:pPr>
            <a:endParaRPr lang="en-US" sz="2800" dirty="0"/>
          </a:p>
          <a:p>
            <a:endParaRPr lang="en-US" sz="2800" dirty="0"/>
          </a:p>
        </p:txBody>
      </p:sp>
      <p:graphicFrame>
        <p:nvGraphicFramePr>
          <p:cNvPr id="3" name="Table 2">
            <a:extLst>
              <a:ext uri="{FF2B5EF4-FFF2-40B4-BE49-F238E27FC236}">
                <a16:creationId xmlns:a16="http://schemas.microsoft.com/office/drawing/2014/main" id="{4BD1F66D-6072-46AB-A1D8-9B69E107ABF2}"/>
              </a:ext>
            </a:extLst>
          </p:cNvPr>
          <p:cNvGraphicFramePr>
            <a:graphicFrameLocks noGrp="1"/>
          </p:cNvGraphicFramePr>
          <p:nvPr>
            <p:extLst>
              <p:ext uri="{D42A27DB-BD31-4B8C-83A1-F6EECF244321}">
                <p14:modId xmlns:p14="http://schemas.microsoft.com/office/powerpoint/2010/main" val="2359655628"/>
              </p:ext>
            </p:extLst>
          </p:nvPr>
        </p:nvGraphicFramePr>
        <p:xfrm>
          <a:off x="1066797" y="3010896"/>
          <a:ext cx="8661140" cy="2741520"/>
        </p:xfrm>
        <a:graphic>
          <a:graphicData uri="http://schemas.openxmlformats.org/drawingml/2006/table">
            <a:tbl>
              <a:tblPr firstRow="1">
                <a:tableStyleId>{D7AC3CCA-C797-4891-BE02-D94E43425B78}</a:tableStyleId>
              </a:tblPr>
              <a:tblGrid>
                <a:gridCol w="4975784">
                  <a:extLst>
                    <a:ext uri="{9D8B030D-6E8A-4147-A177-3AD203B41FA5}">
                      <a16:colId xmlns:a16="http://schemas.microsoft.com/office/drawing/2014/main" val="47842698"/>
                    </a:ext>
                  </a:extLst>
                </a:gridCol>
                <a:gridCol w="3685356">
                  <a:extLst>
                    <a:ext uri="{9D8B030D-6E8A-4147-A177-3AD203B41FA5}">
                      <a16:colId xmlns:a16="http://schemas.microsoft.com/office/drawing/2014/main" val="3065740416"/>
                    </a:ext>
                  </a:extLst>
                </a:gridCol>
              </a:tblGrid>
              <a:tr h="548304">
                <a:tc>
                  <a:txBody>
                    <a:bodyPr/>
                    <a:lstStyle/>
                    <a:p>
                      <a:r>
                        <a:rPr lang="en-US" sz="2800" dirty="0"/>
                        <a:t>Materials High in Carbon</a:t>
                      </a:r>
                    </a:p>
                  </a:txBody>
                  <a:tcPr>
                    <a:solidFill>
                      <a:schemeClr val="bg1">
                        <a:lumMod val="85000"/>
                      </a:schemeClr>
                    </a:solidFill>
                  </a:tcPr>
                </a:tc>
                <a:tc>
                  <a:txBody>
                    <a:bodyPr/>
                    <a:lstStyle/>
                    <a:p>
                      <a:r>
                        <a:rPr lang="en-US" sz="2800" dirty="0"/>
                        <a:t>C:N ratio</a:t>
                      </a:r>
                    </a:p>
                  </a:txBody>
                  <a:tcPr>
                    <a:solidFill>
                      <a:schemeClr val="bg1">
                        <a:lumMod val="85000"/>
                      </a:schemeClr>
                    </a:solidFill>
                  </a:tcPr>
                </a:tc>
                <a:extLst>
                  <a:ext uri="{0D108BD9-81ED-4DB2-BD59-A6C34878D82A}">
                    <a16:rowId xmlns:a16="http://schemas.microsoft.com/office/drawing/2014/main" val="3588599222"/>
                  </a:ext>
                </a:extLst>
              </a:tr>
              <a:tr h="548304">
                <a:tc>
                  <a:txBody>
                    <a:bodyPr/>
                    <a:lstStyle/>
                    <a:p>
                      <a:r>
                        <a:rPr lang="en-US" sz="2800" dirty="0"/>
                        <a:t>Straw</a:t>
                      </a:r>
                    </a:p>
                  </a:txBody>
                  <a:tcPr>
                    <a:noFill/>
                  </a:tcPr>
                </a:tc>
                <a:tc>
                  <a:txBody>
                    <a:bodyPr/>
                    <a:lstStyle/>
                    <a:p>
                      <a:r>
                        <a:rPr lang="en-US" sz="2800" dirty="0"/>
                        <a:t>40-100:1</a:t>
                      </a:r>
                    </a:p>
                  </a:txBody>
                  <a:tcPr>
                    <a:noFill/>
                  </a:tcPr>
                </a:tc>
                <a:extLst>
                  <a:ext uri="{0D108BD9-81ED-4DB2-BD59-A6C34878D82A}">
                    <a16:rowId xmlns:a16="http://schemas.microsoft.com/office/drawing/2014/main" val="3726694623"/>
                  </a:ext>
                </a:extLst>
              </a:tr>
              <a:tr h="548304">
                <a:tc>
                  <a:txBody>
                    <a:bodyPr/>
                    <a:lstStyle/>
                    <a:p>
                      <a:r>
                        <a:rPr lang="en-US" sz="2800" dirty="0"/>
                        <a:t>Autumn leaves</a:t>
                      </a:r>
                    </a:p>
                  </a:txBody>
                  <a:tcPr>
                    <a:noFill/>
                  </a:tcPr>
                </a:tc>
                <a:tc>
                  <a:txBody>
                    <a:bodyPr/>
                    <a:lstStyle/>
                    <a:p>
                      <a:r>
                        <a:rPr lang="en-US" sz="2800" dirty="0"/>
                        <a:t>30-80:1</a:t>
                      </a:r>
                    </a:p>
                  </a:txBody>
                  <a:tcPr>
                    <a:noFill/>
                  </a:tcPr>
                </a:tc>
                <a:extLst>
                  <a:ext uri="{0D108BD9-81ED-4DB2-BD59-A6C34878D82A}">
                    <a16:rowId xmlns:a16="http://schemas.microsoft.com/office/drawing/2014/main" val="2716617073"/>
                  </a:ext>
                </a:extLst>
              </a:tr>
              <a:tr h="548304">
                <a:tc>
                  <a:txBody>
                    <a:bodyPr/>
                    <a:lstStyle/>
                    <a:p>
                      <a:r>
                        <a:rPr lang="en-US" sz="2800" dirty="0"/>
                        <a:t>Wood chips and sawdust</a:t>
                      </a:r>
                    </a:p>
                  </a:txBody>
                  <a:tcPr>
                    <a:noFill/>
                  </a:tcPr>
                </a:tc>
                <a:tc>
                  <a:txBody>
                    <a:bodyPr/>
                    <a:lstStyle/>
                    <a:p>
                      <a:r>
                        <a:rPr lang="en-US" sz="2800" dirty="0"/>
                        <a:t>100-500:1</a:t>
                      </a:r>
                    </a:p>
                  </a:txBody>
                  <a:tcPr>
                    <a:noFill/>
                  </a:tcPr>
                </a:tc>
                <a:extLst>
                  <a:ext uri="{0D108BD9-81ED-4DB2-BD59-A6C34878D82A}">
                    <a16:rowId xmlns:a16="http://schemas.microsoft.com/office/drawing/2014/main" val="3240058226"/>
                  </a:ext>
                </a:extLst>
              </a:tr>
              <a:tr h="548304">
                <a:tc>
                  <a:txBody>
                    <a:bodyPr/>
                    <a:lstStyle/>
                    <a:p>
                      <a:r>
                        <a:rPr lang="en-US" sz="2800" dirty="0"/>
                        <a:t>Newspaper and cardboard</a:t>
                      </a:r>
                    </a:p>
                  </a:txBody>
                  <a:tcPr>
                    <a:noFill/>
                  </a:tcPr>
                </a:tc>
                <a:tc>
                  <a:txBody>
                    <a:bodyPr/>
                    <a:lstStyle/>
                    <a:p>
                      <a:r>
                        <a:rPr lang="en-US" sz="2800" dirty="0"/>
                        <a:t>560:1</a:t>
                      </a:r>
                    </a:p>
                  </a:txBody>
                  <a:tcPr>
                    <a:noFill/>
                  </a:tcPr>
                </a:tc>
                <a:extLst>
                  <a:ext uri="{0D108BD9-81ED-4DB2-BD59-A6C34878D82A}">
                    <a16:rowId xmlns:a16="http://schemas.microsoft.com/office/drawing/2014/main" val="868056987"/>
                  </a:ext>
                </a:extLst>
              </a:tr>
            </a:tbl>
          </a:graphicData>
        </a:graphic>
      </p:graphicFrame>
    </p:spTree>
    <p:extLst>
      <p:ext uri="{BB962C8B-B14F-4D97-AF65-F5344CB8AC3E}">
        <p14:creationId xmlns:p14="http://schemas.microsoft.com/office/powerpoint/2010/main" val="25594284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 name="Rectangle 36">
            <a:extLst>
              <a:ext uri="{FF2B5EF4-FFF2-40B4-BE49-F238E27FC236}">
                <a16:creationId xmlns:a16="http://schemas.microsoft.com/office/drawing/2014/main" id="{47421797-7B77-498E-A01C-0A1194615B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 y="0"/>
            <a:ext cx="12192001"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a:extLst>
              <a:ext uri="{FF2B5EF4-FFF2-40B4-BE49-F238E27FC236}">
                <a16:creationId xmlns:a16="http://schemas.microsoft.com/office/drawing/2014/main" id="{5C002EE5-E4FF-463C-8DAA-9AC0B6D407FF}"/>
              </a:ext>
            </a:extLst>
          </p:cNvPr>
          <p:cNvPicPr>
            <a:picLocks noChangeAspect="1"/>
          </p:cNvPicPr>
          <p:nvPr/>
        </p:nvPicPr>
        <p:blipFill rotWithShape="1">
          <a:blip r:embed="rId2"/>
          <a:srcRect/>
          <a:stretch/>
        </p:blipFill>
        <p:spPr>
          <a:xfrm>
            <a:off x="24" y="17"/>
            <a:ext cx="12191979" cy="6857988"/>
          </a:xfrm>
          <a:prstGeom prst="rect">
            <a:avLst/>
          </a:prstGeom>
        </p:spPr>
      </p:pic>
      <p:sp>
        <p:nvSpPr>
          <p:cNvPr id="39" name="Rectangle 38">
            <a:extLst>
              <a:ext uri="{FF2B5EF4-FFF2-40B4-BE49-F238E27FC236}">
                <a16:creationId xmlns:a16="http://schemas.microsoft.com/office/drawing/2014/main" id="{926D38EC-CD1B-456B-A813-64F8D8E71D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solidFill>
            <a:schemeClr val="bg1">
              <a:alpha val="94000"/>
            </a:schemeClr>
          </a:solidFill>
          <a:ln w="6350" cap="flat" cmpd="sng" algn="ctr">
            <a:noFill/>
            <a:prstDash val="solid"/>
          </a:ln>
          <a:effectLst>
            <a:softEdge rad="0"/>
          </a:effectLst>
        </p:spPr>
      </p:sp>
      <p:sp>
        <p:nvSpPr>
          <p:cNvPr id="43" name="Rectangle 40">
            <a:extLst>
              <a:ext uri="{FF2B5EF4-FFF2-40B4-BE49-F238E27FC236}">
                <a16:creationId xmlns:a16="http://schemas.microsoft.com/office/drawing/2014/main" id="{2DC18E46-CA2E-43A8-A2EC-61D30FAC36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 y="374904"/>
            <a:ext cx="11448288" cy="6108192"/>
          </a:xfrm>
          <a:prstGeom prst="rect">
            <a:avLst/>
          </a:prstGeom>
          <a:noFill/>
          <a:ln w="6350" cap="sq" cmpd="sng" algn="ctr">
            <a:solidFill>
              <a:schemeClr val="tx1">
                <a:lumMod val="75000"/>
                <a:lumOff val="25000"/>
              </a:schemeClr>
            </a:solidFill>
            <a:prstDash val="solid"/>
            <a:miter lim="800000"/>
          </a:ln>
          <a:effectLst/>
        </p:spPr>
      </p:sp>
      <p:sp>
        <p:nvSpPr>
          <p:cNvPr id="2" name="Title 1">
            <a:extLst>
              <a:ext uri="{FF2B5EF4-FFF2-40B4-BE49-F238E27FC236}">
                <a16:creationId xmlns:a16="http://schemas.microsoft.com/office/drawing/2014/main" id="{92C9295F-E638-4F61-AFE2-CF3E40556031}"/>
              </a:ext>
            </a:extLst>
          </p:cNvPr>
          <p:cNvSpPr>
            <a:spLocks noGrp="1"/>
          </p:cNvSpPr>
          <p:nvPr>
            <p:ph type="title"/>
          </p:nvPr>
        </p:nvSpPr>
        <p:spPr>
          <a:xfrm>
            <a:off x="1066800" y="642595"/>
            <a:ext cx="10058400" cy="1371600"/>
          </a:xfrm>
        </p:spPr>
        <p:txBody>
          <a:bodyPr>
            <a:normAutofit/>
          </a:bodyPr>
          <a:lstStyle/>
          <a:p>
            <a:r>
              <a:rPr lang="en-US" b="1" dirty="0"/>
              <a:t>The Composting Process</a:t>
            </a:r>
          </a:p>
        </p:txBody>
      </p:sp>
      <p:sp>
        <p:nvSpPr>
          <p:cNvPr id="11" name="Content Placeholder 7">
            <a:extLst>
              <a:ext uri="{FF2B5EF4-FFF2-40B4-BE49-F238E27FC236}">
                <a16:creationId xmlns:a16="http://schemas.microsoft.com/office/drawing/2014/main" id="{4109A00A-D98D-4F0E-8DC3-125197019F3F}"/>
              </a:ext>
            </a:extLst>
          </p:cNvPr>
          <p:cNvSpPr>
            <a:spLocks noGrp="1"/>
          </p:cNvSpPr>
          <p:nvPr>
            <p:ph idx="1"/>
          </p:nvPr>
        </p:nvSpPr>
        <p:spPr>
          <a:xfrm>
            <a:off x="832107" y="1800520"/>
            <a:ext cx="10293093" cy="4414885"/>
          </a:xfrm>
        </p:spPr>
        <p:txBody>
          <a:bodyPr>
            <a:normAutofit fontScale="92500" lnSpcReduction="20000"/>
          </a:bodyPr>
          <a:lstStyle/>
          <a:p>
            <a:pPr marL="0" indent="0">
              <a:buNone/>
            </a:pPr>
            <a:r>
              <a:rPr lang="en-US" sz="3200" b="1" dirty="0"/>
              <a:t>Key Variables:</a:t>
            </a:r>
          </a:p>
          <a:p>
            <a:r>
              <a:rPr lang="en-US" sz="3200" dirty="0"/>
              <a:t>Initial feedstock mix (C:N ratio)</a:t>
            </a:r>
          </a:p>
          <a:p>
            <a:r>
              <a:rPr lang="en-US" sz="3200" b="1" dirty="0"/>
              <a:t>Oxygen and aeration</a:t>
            </a:r>
          </a:p>
          <a:p>
            <a:r>
              <a:rPr lang="en-US" sz="3200" dirty="0"/>
              <a:t>Pile structure and shape (pile porosity)</a:t>
            </a:r>
          </a:p>
          <a:p>
            <a:r>
              <a:rPr lang="en-US" sz="3200" dirty="0"/>
              <a:t>Particle size</a:t>
            </a:r>
          </a:p>
          <a:p>
            <a:r>
              <a:rPr lang="en-US" sz="3200" dirty="0"/>
              <a:t>Moisture</a:t>
            </a:r>
          </a:p>
          <a:p>
            <a:r>
              <a:rPr lang="en-US" sz="3200" dirty="0"/>
              <a:t>Pile temperature</a:t>
            </a:r>
          </a:p>
          <a:p>
            <a:r>
              <a:rPr lang="en-US" sz="3200" dirty="0"/>
              <a:t>Time</a:t>
            </a:r>
          </a:p>
        </p:txBody>
      </p:sp>
    </p:spTree>
    <p:extLst>
      <p:ext uri="{BB962C8B-B14F-4D97-AF65-F5344CB8AC3E}">
        <p14:creationId xmlns:p14="http://schemas.microsoft.com/office/powerpoint/2010/main" val="32318292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 name="Rectangle 36">
            <a:extLst>
              <a:ext uri="{FF2B5EF4-FFF2-40B4-BE49-F238E27FC236}">
                <a16:creationId xmlns:a16="http://schemas.microsoft.com/office/drawing/2014/main" id="{47421797-7B77-498E-A01C-0A1194615B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 y="0"/>
            <a:ext cx="12192001"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a:extLst>
              <a:ext uri="{FF2B5EF4-FFF2-40B4-BE49-F238E27FC236}">
                <a16:creationId xmlns:a16="http://schemas.microsoft.com/office/drawing/2014/main" id="{5C002EE5-E4FF-463C-8DAA-9AC0B6D407FF}"/>
              </a:ext>
            </a:extLst>
          </p:cNvPr>
          <p:cNvPicPr>
            <a:picLocks noChangeAspect="1"/>
          </p:cNvPicPr>
          <p:nvPr/>
        </p:nvPicPr>
        <p:blipFill rotWithShape="1">
          <a:blip r:embed="rId3"/>
          <a:srcRect/>
          <a:stretch/>
        </p:blipFill>
        <p:spPr>
          <a:xfrm>
            <a:off x="21" y="10"/>
            <a:ext cx="12191979" cy="6857988"/>
          </a:xfrm>
          <a:prstGeom prst="rect">
            <a:avLst/>
          </a:prstGeom>
        </p:spPr>
      </p:pic>
      <p:sp>
        <p:nvSpPr>
          <p:cNvPr id="39" name="Rectangle 38">
            <a:extLst>
              <a:ext uri="{FF2B5EF4-FFF2-40B4-BE49-F238E27FC236}">
                <a16:creationId xmlns:a16="http://schemas.microsoft.com/office/drawing/2014/main" id="{926D38EC-CD1B-456B-A813-64F8D8E71D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solidFill>
            <a:schemeClr val="bg1">
              <a:alpha val="94000"/>
            </a:schemeClr>
          </a:solidFill>
          <a:ln w="6350" cap="flat" cmpd="sng" algn="ctr">
            <a:noFill/>
            <a:prstDash val="solid"/>
          </a:ln>
          <a:effectLst>
            <a:softEdge rad="0"/>
          </a:effectLst>
        </p:spPr>
      </p:sp>
      <p:sp>
        <p:nvSpPr>
          <p:cNvPr id="43" name="Rectangle 40">
            <a:extLst>
              <a:ext uri="{FF2B5EF4-FFF2-40B4-BE49-F238E27FC236}">
                <a16:creationId xmlns:a16="http://schemas.microsoft.com/office/drawing/2014/main" id="{2DC18E46-CA2E-43A8-A2EC-61D30FAC36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 y="374904"/>
            <a:ext cx="11448288" cy="6108192"/>
          </a:xfrm>
          <a:prstGeom prst="rect">
            <a:avLst/>
          </a:prstGeom>
          <a:noFill/>
          <a:ln w="6350" cap="sq" cmpd="sng" algn="ctr">
            <a:solidFill>
              <a:schemeClr val="tx1">
                <a:lumMod val="75000"/>
                <a:lumOff val="25000"/>
              </a:schemeClr>
            </a:solidFill>
            <a:prstDash val="solid"/>
            <a:miter lim="800000"/>
          </a:ln>
          <a:effectLst/>
        </p:spPr>
      </p:sp>
      <p:sp>
        <p:nvSpPr>
          <p:cNvPr id="2" name="Title 1">
            <a:extLst>
              <a:ext uri="{FF2B5EF4-FFF2-40B4-BE49-F238E27FC236}">
                <a16:creationId xmlns:a16="http://schemas.microsoft.com/office/drawing/2014/main" id="{92C9295F-E638-4F61-AFE2-CF3E40556031}"/>
              </a:ext>
            </a:extLst>
          </p:cNvPr>
          <p:cNvSpPr>
            <a:spLocks noGrp="1"/>
          </p:cNvSpPr>
          <p:nvPr>
            <p:ph type="title"/>
          </p:nvPr>
        </p:nvSpPr>
        <p:spPr>
          <a:xfrm>
            <a:off x="1066800" y="642595"/>
            <a:ext cx="10058400" cy="1371600"/>
          </a:xfrm>
        </p:spPr>
        <p:txBody>
          <a:bodyPr>
            <a:normAutofit/>
          </a:bodyPr>
          <a:lstStyle/>
          <a:p>
            <a:r>
              <a:rPr lang="en-US" b="1" dirty="0"/>
              <a:t>Oxygen and aeration</a:t>
            </a:r>
          </a:p>
        </p:txBody>
      </p:sp>
      <p:sp>
        <p:nvSpPr>
          <p:cNvPr id="8" name="Content Placeholder 7">
            <a:extLst>
              <a:ext uri="{FF2B5EF4-FFF2-40B4-BE49-F238E27FC236}">
                <a16:creationId xmlns:a16="http://schemas.microsoft.com/office/drawing/2014/main" id="{2FF04B18-FA67-4793-96D4-F1276D26CF6E}"/>
              </a:ext>
            </a:extLst>
          </p:cNvPr>
          <p:cNvSpPr>
            <a:spLocks noGrp="1"/>
          </p:cNvSpPr>
          <p:nvPr>
            <p:ph idx="1"/>
          </p:nvPr>
        </p:nvSpPr>
        <p:spPr>
          <a:xfrm>
            <a:off x="1066804" y="2103120"/>
            <a:ext cx="10058399" cy="3849624"/>
          </a:xfrm>
        </p:spPr>
        <p:txBody>
          <a:bodyPr>
            <a:normAutofit/>
          </a:bodyPr>
          <a:lstStyle/>
          <a:p>
            <a:r>
              <a:rPr lang="en-US" sz="2800" dirty="0"/>
              <a:t>The need for oxygen is greatest at early stages and then decrease as the process ages</a:t>
            </a:r>
          </a:p>
          <a:p>
            <a:r>
              <a:rPr lang="en-US" sz="2800" dirty="0"/>
              <a:t>Less oxygen             slower composting process</a:t>
            </a:r>
          </a:p>
          <a:p>
            <a:r>
              <a:rPr lang="en-US" sz="2800" dirty="0"/>
              <a:t>Without sufficient oxygen, the pile can become anaerobic</a:t>
            </a:r>
          </a:p>
          <a:p>
            <a:r>
              <a:rPr lang="en-US" sz="2800" b="1" dirty="0"/>
              <a:t>Aeration</a:t>
            </a:r>
            <a:r>
              <a:rPr lang="en-US" sz="2800" dirty="0"/>
              <a:t> </a:t>
            </a:r>
          </a:p>
          <a:p>
            <a:pPr lvl="1"/>
            <a:r>
              <a:rPr lang="en-US" sz="2600" dirty="0"/>
              <a:t>removes heat, water vapor, and other trapped gases</a:t>
            </a:r>
          </a:p>
        </p:txBody>
      </p:sp>
      <p:sp>
        <p:nvSpPr>
          <p:cNvPr id="3" name="Arrow: Right 2">
            <a:extLst>
              <a:ext uri="{FF2B5EF4-FFF2-40B4-BE49-F238E27FC236}">
                <a16:creationId xmlns:a16="http://schemas.microsoft.com/office/drawing/2014/main" id="{E5308C96-C126-4504-AAC8-7DB822C55930}"/>
              </a:ext>
            </a:extLst>
          </p:cNvPr>
          <p:cNvSpPr/>
          <p:nvPr/>
        </p:nvSpPr>
        <p:spPr>
          <a:xfrm>
            <a:off x="3393650" y="3318235"/>
            <a:ext cx="978408" cy="370366"/>
          </a:xfrm>
          <a:prstGeom prst="rightArrow">
            <a:avLst/>
          </a:prstGeom>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182656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 name="Rectangle 36">
            <a:extLst>
              <a:ext uri="{FF2B5EF4-FFF2-40B4-BE49-F238E27FC236}">
                <a16:creationId xmlns:a16="http://schemas.microsoft.com/office/drawing/2014/main" id="{47421797-7B77-498E-A01C-0A1194615B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 y="0"/>
            <a:ext cx="12192001"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a:extLst>
              <a:ext uri="{FF2B5EF4-FFF2-40B4-BE49-F238E27FC236}">
                <a16:creationId xmlns:a16="http://schemas.microsoft.com/office/drawing/2014/main" id="{5C002EE5-E4FF-463C-8DAA-9AC0B6D407FF}"/>
              </a:ext>
            </a:extLst>
          </p:cNvPr>
          <p:cNvPicPr>
            <a:picLocks noChangeAspect="1"/>
          </p:cNvPicPr>
          <p:nvPr/>
        </p:nvPicPr>
        <p:blipFill rotWithShape="1">
          <a:blip r:embed="rId2"/>
          <a:srcRect/>
          <a:stretch/>
        </p:blipFill>
        <p:spPr>
          <a:xfrm>
            <a:off x="24" y="17"/>
            <a:ext cx="12191979" cy="6857988"/>
          </a:xfrm>
          <a:prstGeom prst="rect">
            <a:avLst/>
          </a:prstGeom>
        </p:spPr>
      </p:pic>
      <p:sp>
        <p:nvSpPr>
          <p:cNvPr id="39" name="Rectangle 38">
            <a:extLst>
              <a:ext uri="{FF2B5EF4-FFF2-40B4-BE49-F238E27FC236}">
                <a16:creationId xmlns:a16="http://schemas.microsoft.com/office/drawing/2014/main" id="{926D38EC-CD1B-456B-A813-64F8D8E71D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solidFill>
            <a:schemeClr val="bg1">
              <a:alpha val="94000"/>
            </a:schemeClr>
          </a:solidFill>
          <a:ln w="6350" cap="flat" cmpd="sng" algn="ctr">
            <a:noFill/>
            <a:prstDash val="solid"/>
          </a:ln>
          <a:effectLst>
            <a:softEdge rad="0"/>
          </a:effectLst>
        </p:spPr>
      </p:sp>
      <p:sp>
        <p:nvSpPr>
          <p:cNvPr id="43" name="Rectangle 40">
            <a:extLst>
              <a:ext uri="{FF2B5EF4-FFF2-40B4-BE49-F238E27FC236}">
                <a16:creationId xmlns:a16="http://schemas.microsoft.com/office/drawing/2014/main" id="{2DC18E46-CA2E-43A8-A2EC-61D30FAC36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 y="374904"/>
            <a:ext cx="11448288" cy="6108192"/>
          </a:xfrm>
          <a:prstGeom prst="rect">
            <a:avLst/>
          </a:prstGeom>
          <a:noFill/>
          <a:ln w="6350" cap="sq" cmpd="sng" algn="ctr">
            <a:solidFill>
              <a:schemeClr val="tx1">
                <a:lumMod val="75000"/>
                <a:lumOff val="25000"/>
              </a:schemeClr>
            </a:solidFill>
            <a:prstDash val="solid"/>
            <a:miter lim="800000"/>
          </a:ln>
          <a:effectLst/>
        </p:spPr>
      </p:sp>
      <p:sp>
        <p:nvSpPr>
          <p:cNvPr id="2" name="Title 1">
            <a:extLst>
              <a:ext uri="{FF2B5EF4-FFF2-40B4-BE49-F238E27FC236}">
                <a16:creationId xmlns:a16="http://schemas.microsoft.com/office/drawing/2014/main" id="{92C9295F-E638-4F61-AFE2-CF3E40556031}"/>
              </a:ext>
            </a:extLst>
          </p:cNvPr>
          <p:cNvSpPr>
            <a:spLocks noGrp="1"/>
          </p:cNvSpPr>
          <p:nvPr>
            <p:ph type="title"/>
          </p:nvPr>
        </p:nvSpPr>
        <p:spPr>
          <a:xfrm>
            <a:off x="1066800" y="642595"/>
            <a:ext cx="10058400" cy="1371600"/>
          </a:xfrm>
        </p:spPr>
        <p:txBody>
          <a:bodyPr>
            <a:normAutofit/>
          </a:bodyPr>
          <a:lstStyle/>
          <a:p>
            <a:r>
              <a:rPr lang="en-US" b="1" dirty="0"/>
              <a:t>The Composting Process</a:t>
            </a:r>
          </a:p>
        </p:txBody>
      </p:sp>
      <p:sp>
        <p:nvSpPr>
          <p:cNvPr id="10" name="Content Placeholder 7">
            <a:extLst>
              <a:ext uri="{FF2B5EF4-FFF2-40B4-BE49-F238E27FC236}">
                <a16:creationId xmlns:a16="http://schemas.microsoft.com/office/drawing/2014/main" id="{4DDDED04-FB37-4090-8779-60F657DD7147}"/>
              </a:ext>
            </a:extLst>
          </p:cNvPr>
          <p:cNvSpPr>
            <a:spLocks noGrp="1"/>
          </p:cNvSpPr>
          <p:nvPr>
            <p:ph idx="1"/>
          </p:nvPr>
        </p:nvSpPr>
        <p:spPr>
          <a:xfrm>
            <a:off x="832107" y="1800520"/>
            <a:ext cx="10293093" cy="4414885"/>
          </a:xfrm>
        </p:spPr>
        <p:txBody>
          <a:bodyPr>
            <a:normAutofit fontScale="92500" lnSpcReduction="20000"/>
          </a:bodyPr>
          <a:lstStyle/>
          <a:p>
            <a:pPr marL="0" indent="0">
              <a:buNone/>
            </a:pPr>
            <a:r>
              <a:rPr lang="en-US" sz="3200" b="1" dirty="0"/>
              <a:t>Key Variables:</a:t>
            </a:r>
          </a:p>
          <a:p>
            <a:r>
              <a:rPr lang="en-US" sz="3200" dirty="0"/>
              <a:t>Initial feedstock mix (C:N ratio)</a:t>
            </a:r>
          </a:p>
          <a:p>
            <a:r>
              <a:rPr lang="en-US" sz="3200" dirty="0"/>
              <a:t>Oxygen and aeration</a:t>
            </a:r>
          </a:p>
          <a:p>
            <a:r>
              <a:rPr lang="en-US" sz="3200" b="1" dirty="0"/>
              <a:t>Pile structure and shape (pile porosity)</a:t>
            </a:r>
          </a:p>
          <a:p>
            <a:r>
              <a:rPr lang="en-US" sz="3200" dirty="0"/>
              <a:t>Particle size</a:t>
            </a:r>
          </a:p>
          <a:p>
            <a:r>
              <a:rPr lang="en-US" sz="3200" dirty="0"/>
              <a:t>Moisture</a:t>
            </a:r>
          </a:p>
          <a:p>
            <a:r>
              <a:rPr lang="en-US" sz="3200" dirty="0"/>
              <a:t>Pile temperature</a:t>
            </a:r>
          </a:p>
          <a:p>
            <a:r>
              <a:rPr lang="en-US" sz="3200" dirty="0"/>
              <a:t>Time</a:t>
            </a:r>
          </a:p>
        </p:txBody>
      </p:sp>
    </p:spTree>
    <p:extLst>
      <p:ext uri="{BB962C8B-B14F-4D97-AF65-F5344CB8AC3E}">
        <p14:creationId xmlns:p14="http://schemas.microsoft.com/office/powerpoint/2010/main" val="5666045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 name="Rectangle 36">
            <a:extLst>
              <a:ext uri="{FF2B5EF4-FFF2-40B4-BE49-F238E27FC236}">
                <a16:creationId xmlns:a16="http://schemas.microsoft.com/office/drawing/2014/main" id="{47421797-7B77-498E-A01C-0A1194615B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 y="0"/>
            <a:ext cx="12192001"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a:extLst>
              <a:ext uri="{FF2B5EF4-FFF2-40B4-BE49-F238E27FC236}">
                <a16:creationId xmlns:a16="http://schemas.microsoft.com/office/drawing/2014/main" id="{5C002EE5-E4FF-463C-8DAA-9AC0B6D407FF}"/>
              </a:ext>
            </a:extLst>
          </p:cNvPr>
          <p:cNvPicPr>
            <a:picLocks noChangeAspect="1"/>
          </p:cNvPicPr>
          <p:nvPr/>
        </p:nvPicPr>
        <p:blipFill rotWithShape="1">
          <a:blip r:embed="rId2"/>
          <a:srcRect/>
          <a:stretch/>
        </p:blipFill>
        <p:spPr>
          <a:xfrm>
            <a:off x="24" y="17"/>
            <a:ext cx="12191979" cy="6857988"/>
          </a:xfrm>
          <a:prstGeom prst="rect">
            <a:avLst/>
          </a:prstGeom>
        </p:spPr>
      </p:pic>
      <p:sp>
        <p:nvSpPr>
          <p:cNvPr id="39" name="Rectangle 38">
            <a:extLst>
              <a:ext uri="{FF2B5EF4-FFF2-40B4-BE49-F238E27FC236}">
                <a16:creationId xmlns:a16="http://schemas.microsoft.com/office/drawing/2014/main" id="{926D38EC-CD1B-456B-A813-64F8D8E71D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solidFill>
            <a:schemeClr val="bg1">
              <a:alpha val="94000"/>
            </a:schemeClr>
          </a:solidFill>
          <a:ln w="6350" cap="flat" cmpd="sng" algn="ctr">
            <a:noFill/>
            <a:prstDash val="solid"/>
          </a:ln>
          <a:effectLst>
            <a:softEdge rad="0"/>
          </a:effectLst>
        </p:spPr>
      </p:sp>
      <p:sp>
        <p:nvSpPr>
          <p:cNvPr id="43" name="Rectangle 40">
            <a:extLst>
              <a:ext uri="{FF2B5EF4-FFF2-40B4-BE49-F238E27FC236}">
                <a16:creationId xmlns:a16="http://schemas.microsoft.com/office/drawing/2014/main" id="{2DC18E46-CA2E-43A8-A2EC-61D30FAC36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 y="374904"/>
            <a:ext cx="11448288" cy="6108192"/>
          </a:xfrm>
          <a:prstGeom prst="rect">
            <a:avLst/>
          </a:prstGeom>
          <a:noFill/>
          <a:ln w="6350" cap="sq" cmpd="sng" algn="ctr">
            <a:solidFill>
              <a:schemeClr val="tx1">
                <a:lumMod val="75000"/>
                <a:lumOff val="25000"/>
              </a:schemeClr>
            </a:solidFill>
            <a:prstDash val="solid"/>
            <a:miter lim="800000"/>
          </a:ln>
          <a:effectLst/>
        </p:spPr>
      </p:sp>
      <p:sp>
        <p:nvSpPr>
          <p:cNvPr id="2" name="Title 1">
            <a:extLst>
              <a:ext uri="{FF2B5EF4-FFF2-40B4-BE49-F238E27FC236}">
                <a16:creationId xmlns:a16="http://schemas.microsoft.com/office/drawing/2014/main" id="{92C9295F-E638-4F61-AFE2-CF3E40556031}"/>
              </a:ext>
            </a:extLst>
          </p:cNvPr>
          <p:cNvSpPr>
            <a:spLocks noGrp="1"/>
          </p:cNvSpPr>
          <p:nvPr>
            <p:ph type="title"/>
          </p:nvPr>
        </p:nvSpPr>
        <p:spPr>
          <a:xfrm>
            <a:off x="1066800" y="642595"/>
            <a:ext cx="10058400" cy="1371600"/>
          </a:xfrm>
        </p:spPr>
        <p:txBody>
          <a:bodyPr>
            <a:normAutofit/>
          </a:bodyPr>
          <a:lstStyle/>
          <a:p>
            <a:r>
              <a:rPr lang="en-US" b="1" dirty="0"/>
              <a:t>Agenda</a:t>
            </a:r>
          </a:p>
        </p:txBody>
      </p:sp>
      <p:sp>
        <p:nvSpPr>
          <p:cNvPr id="5" name="Content Placeholder 4">
            <a:extLst>
              <a:ext uri="{FF2B5EF4-FFF2-40B4-BE49-F238E27FC236}">
                <a16:creationId xmlns:a16="http://schemas.microsoft.com/office/drawing/2014/main" id="{DB0D7F85-0637-4392-BFD6-E03ED49A353F}"/>
              </a:ext>
            </a:extLst>
          </p:cNvPr>
          <p:cNvSpPr>
            <a:spLocks noGrp="1"/>
          </p:cNvSpPr>
          <p:nvPr>
            <p:ph idx="1"/>
          </p:nvPr>
        </p:nvSpPr>
        <p:spPr/>
        <p:txBody>
          <a:bodyPr>
            <a:normAutofit/>
          </a:bodyPr>
          <a:lstStyle/>
          <a:p>
            <a:r>
              <a:rPr lang="en-US" sz="3600" dirty="0"/>
              <a:t>What is composting?</a:t>
            </a:r>
          </a:p>
          <a:p>
            <a:r>
              <a:rPr lang="en-US" sz="3600" dirty="0"/>
              <a:t> Variables for controlling the composting process</a:t>
            </a:r>
          </a:p>
          <a:p>
            <a:r>
              <a:rPr lang="en-US" sz="3600" dirty="0"/>
              <a:t> Composting methods</a:t>
            </a:r>
          </a:p>
          <a:p>
            <a:r>
              <a:rPr lang="en-US" sz="3600" dirty="0"/>
              <a:t> Organic regulations for compost</a:t>
            </a:r>
          </a:p>
          <a:p>
            <a:pPr>
              <a:buFont typeface="Wingdings" panose="05000000000000000000" pitchFamily="2" charset="2"/>
              <a:buChar char="§"/>
            </a:pPr>
            <a:endParaRPr lang="en-US" dirty="0"/>
          </a:p>
          <a:p>
            <a:pPr>
              <a:buFont typeface="Wingdings" panose="05000000000000000000" pitchFamily="2" charset="2"/>
              <a:buChar char="§"/>
            </a:pPr>
            <a:endParaRPr lang="en-US" dirty="0"/>
          </a:p>
        </p:txBody>
      </p:sp>
    </p:spTree>
    <p:extLst>
      <p:ext uri="{BB962C8B-B14F-4D97-AF65-F5344CB8AC3E}">
        <p14:creationId xmlns:p14="http://schemas.microsoft.com/office/powerpoint/2010/main" val="65753646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 name="Rectangle 36">
            <a:extLst>
              <a:ext uri="{FF2B5EF4-FFF2-40B4-BE49-F238E27FC236}">
                <a16:creationId xmlns:a16="http://schemas.microsoft.com/office/drawing/2014/main" id="{47421797-7B77-498E-A01C-0A1194615B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 y="0"/>
            <a:ext cx="12192001"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a:extLst>
              <a:ext uri="{FF2B5EF4-FFF2-40B4-BE49-F238E27FC236}">
                <a16:creationId xmlns:a16="http://schemas.microsoft.com/office/drawing/2014/main" id="{5C002EE5-E4FF-463C-8DAA-9AC0B6D407FF}"/>
              </a:ext>
            </a:extLst>
          </p:cNvPr>
          <p:cNvPicPr>
            <a:picLocks noChangeAspect="1"/>
          </p:cNvPicPr>
          <p:nvPr/>
        </p:nvPicPr>
        <p:blipFill rotWithShape="1">
          <a:blip r:embed="rId3"/>
          <a:srcRect/>
          <a:stretch/>
        </p:blipFill>
        <p:spPr>
          <a:xfrm>
            <a:off x="24" y="17"/>
            <a:ext cx="12191979" cy="6857988"/>
          </a:xfrm>
          <a:prstGeom prst="rect">
            <a:avLst/>
          </a:prstGeom>
        </p:spPr>
      </p:pic>
      <p:sp>
        <p:nvSpPr>
          <p:cNvPr id="39" name="Rectangle 38">
            <a:extLst>
              <a:ext uri="{FF2B5EF4-FFF2-40B4-BE49-F238E27FC236}">
                <a16:creationId xmlns:a16="http://schemas.microsoft.com/office/drawing/2014/main" id="{926D38EC-CD1B-456B-A813-64F8D8E71D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solidFill>
            <a:schemeClr val="bg1">
              <a:alpha val="94000"/>
            </a:schemeClr>
          </a:solidFill>
          <a:ln w="6350" cap="flat" cmpd="sng" algn="ctr">
            <a:noFill/>
            <a:prstDash val="solid"/>
          </a:ln>
          <a:effectLst>
            <a:softEdge rad="0"/>
          </a:effectLst>
        </p:spPr>
      </p:sp>
      <p:sp>
        <p:nvSpPr>
          <p:cNvPr id="43" name="Rectangle 40">
            <a:extLst>
              <a:ext uri="{FF2B5EF4-FFF2-40B4-BE49-F238E27FC236}">
                <a16:creationId xmlns:a16="http://schemas.microsoft.com/office/drawing/2014/main" id="{2DC18E46-CA2E-43A8-A2EC-61D30FAC36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 y="374904"/>
            <a:ext cx="11448288" cy="6108192"/>
          </a:xfrm>
          <a:prstGeom prst="rect">
            <a:avLst/>
          </a:prstGeom>
          <a:noFill/>
          <a:ln w="6350" cap="sq" cmpd="sng" algn="ctr">
            <a:solidFill>
              <a:schemeClr val="tx1">
                <a:lumMod val="75000"/>
                <a:lumOff val="25000"/>
              </a:schemeClr>
            </a:solidFill>
            <a:prstDash val="solid"/>
            <a:miter lim="800000"/>
          </a:ln>
          <a:effectLst/>
        </p:spPr>
      </p:sp>
      <p:sp>
        <p:nvSpPr>
          <p:cNvPr id="2" name="Title 1">
            <a:extLst>
              <a:ext uri="{FF2B5EF4-FFF2-40B4-BE49-F238E27FC236}">
                <a16:creationId xmlns:a16="http://schemas.microsoft.com/office/drawing/2014/main" id="{92C9295F-E638-4F61-AFE2-CF3E40556031}"/>
              </a:ext>
            </a:extLst>
          </p:cNvPr>
          <p:cNvSpPr>
            <a:spLocks noGrp="1"/>
          </p:cNvSpPr>
          <p:nvPr>
            <p:ph type="title"/>
          </p:nvPr>
        </p:nvSpPr>
        <p:spPr>
          <a:xfrm>
            <a:off x="1066800" y="642595"/>
            <a:ext cx="10058400" cy="1371600"/>
          </a:xfrm>
        </p:spPr>
        <p:txBody>
          <a:bodyPr>
            <a:normAutofit/>
          </a:bodyPr>
          <a:lstStyle/>
          <a:p>
            <a:r>
              <a:rPr lang="en-US" b="1" dirty="0"/>
              <a:t>Pile porosity</a:t>
            </a:r>
          </a:p>
        </p:txBody>
      </p:sp>
      <p:sp>
        <p:nvSpPr>
          <p:cNvPr id="8" name="Content Placeholder 7">
            <a:extLst>
              <a:ext uri="{FF2B5EF4-FFF2-40B4-BE49-F238E27FC236}">
                <a16:creationId xmlns:a16="http://schemas.microsoft.com/office/drawing/2014/main" id="{2FF04B18-FA67-4793-96D4-F1276D26CF6E}"/>
              </a:ext>
            </a:extLst>
          </p:cNvPr>
          <p:cNvSpPr>
            <a:spLocks noGrp="1"/>
          </p:cNvSpPr>
          <p:nvPr>
            <p:ph idx="1"/>
          </p:nvPr>
        </p:nvSpPr>
        <p:spPr>
          <a:xfrm>
            <a:off x="6315959" y="2103120"/>
            <a:ext cx="5142230" cy="3849624"/>
          </a:xfrm>
        </p:spPr>
        <p:txBody>
          <a:bodyPr>
            <a:normAutofit fontScale="92500" lnSpcReduction="20000"/>
          </a:bodyPr>
          <a:lstStyle/>
          <a:p>
            <a:pPr eaLnBrk="1" hangingPunct="1">
              <a:defRPr/>
            </a:pPr>
            <a:r>
              <a:rPr lang="en-US" altLang="en-US" sz="2800" dirty="0"/>
              <a:t>A measure of the air space within the compost pile and determines resistance to airflow</a:t>
            </a:r>
          </a:p>
          <a:p>
            <a:pPr eaLnBrk="1" hangingPunct="1">
              <a:defRPr/>
            </a:pPr>
            <a:r>
              <a:rPr lang="en-US" altLang="en-US" sz="2800" dirty="0"/>
              <a:t>Determined by:</a:t>
            </a:r>
          </a:p>
          <a:p>
            <a:pPr lvl="1" eaLnBrk="1" hangingPunct="1">
              <a:defRPr/>
            </a:pPr>
            <a:r>
              <a:rPr lang="en-US" altLang="en-US" sz="2400" dirty="0"/>
              <a:t>Height of the pile</a:t>
            </a:r>
          </a:p>
          <a:p>
            <a:pPr lvl="1" eaLnBrk="1" hangingPunct="1">
              <a:defRPr/>
            </a:pPr>
            <a:r>
              <a:rPr lang="en-US" altLang="en-US" sz="2400" dirty="0"/>
              <a:t>Particle size</a:t>
            </a:r>
            <a:endParaRPr lang="en-US" altLang="en-US" sz="3200" dirty="0"/>
          </a:p>
          <a:p>
            <a:pPr>
              <a:defRPr/>
            </a:pPr>
            <a:r>
              <a:rPr lang="en-US" altLang="en-US" sz="2800" dirty="0"/>
              <a:t>Larger particles and more uniform particles increase porosity</a:t>
            </a:r>
          </a:p>
          <a:p>
            <a:pPr lvl="1" eaLnBrk="1" hangingPunct="1">
              <a:defRPr/>
            </a:pPr>
            <a:endParaRPr lang="en-US" altLang="en-US" sz="3200" dirty="0">
              <a:latin typeface="Arial" panose="020B0604020202020204" pitchFamily="34" charset="0"/>
            </a:endParaRPr>
          </a:p>
          <a:p>
            <a:pPr marL="0" indent="0">
              <a:buNone/>
            </a:pPr>
            <a:endParaRPr lang="en-US" dirty="0"/>
          </a:p>
        </p:txBody>
      </p:sp>
      <p:pic>
        <p:nvPicPr>
          <p:cNvPr id="5" name="Picture 4">
            <a:extLst>
              <a:ext uri="{FF2B5EF4-FFF2-40B4-BE49-F238E27FC236}">
                <a16:creationId xmlns:a16="http://schemas.microsoft.com/office/drawing/2014/main" id="{9009A22F-D774-4FC1-88F7-21E0B30CBC2A}"/>
              </a:ext>
            </a:extLst>
          </p:cNvPr>
          <p:cNvPicPr>
            <a:picLocks noChangeAspect="1"/>
          </p:cNvPicPr>
          <p:nvPr/>
        </p:nvPicPr>
        <p:blipFill>
          <a:blip r:embed="rId4"/>
          <a:stretch>
            <a:fillRect/>
          </a:stretch>
        </p:blipFill>
        <p:spPr>
          <a:xfrm>
            <a:off x="733811" y="2103120"/>
            <a:ext cx="5425380" cy="3351866"/>
          </a:xfrm>
          <a:prstGeom prst="rect">
            <a:avLst/>
          </a:prstGeom>
        </p:spPr>
      </p:pic>
    </p:spTree>
    <p:extLst>
      <p:ext uri="{BB962C8B-B14F-4D97-AF65-F5344CB8AC3E}">
        <p14:creationId xmlns:p14="http://schemas.microsoft.com/office/powerpoint/2010/main" val="70662745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 name="Rectangle 36">
            <a:extLst>
              <a:ext uri="{FF2B5EF4-FFF2-40B4-BE49-F238E27FC236}">
                <a16:creationId xmlns:a16="http://schemas.microsoft.com/office/drawing/2014/main" id="{47421797-7B77-498E-A01C-0A1194615B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 y="0"/>
            <a:ext cx="12192001"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a:extLst>
              <a:ext uri="{FF2B5EF4-FFF2-40B4-BE49-F238E27FC236}">
                <a16:creationId xmlns:a16="http://schemas.microsoft.com/office/drawing/2014/main" id="{5C002EE5-E4FF-463C-8DAA-9AC0B6D407FF}"/>
              </a:ext>
            </a:extLst>
          </p:cNvPr>
          <p:cNvPicPr>
            <a:picLocks noChangeAspect="1"/>
          </p:cNvPicPr>
          <p:nvPr/>
        </p:nvPicPr>
        <p:blipFill rotWithShape="1">
          <a:blip r:embed="rId3"/>
          <a:srcRect/>
          <a:stretch/>
        </p:blipFill>
        <p:spPr>
          <a:xfrm>
            <a:off x="24" y="17"/>
            <a:ext cx="12191979" cy="6857988"/>
          </a:xfrm>
          <a:prstGeom prst="rect">
            <a:avLst/>
          </a:prstGeom>
        </p:spPr>
      </p:pic>
      <p:sp>
        <p:nvSpPr>
          <p:cNvPr id="39" name="Rectangle 38">
            <a:extLst>
              <a:ext uri="{FF2B5EF4-FFF2-40B4-BE49-F238E27FC236}">
                <a16:creationId xmlns:a16="http://schemas.microsoft.com/office/drawing/2014/main" id="{926D38EC-CD1B-456B-A813-64F8D8E71D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solidFill>
            <a:schemeClr val="bg1">
              <a:alpha val="94000"/>
            </a:schemeClr>
          </a:solidFill>
          <a:ln w="6350" cap="flat" cmpd="sng" algn="ctr">
            <a:noFill/>
            <a:prstDash val="solid"/>
          </a:ln>
          <a:effectLst>
            <a:softEdge rad="0"/>
          </a:effectLst>
        </p:spPr>
      </p:sp>
      <p:sp>
        <p:nvSpPr>
          <p:cNvPr id="43" name="Rectangle 40">
            <a:extLst>
              <a:ext uri="{FF2B5EF4-FFF2-40B4-BE49-F238E27FC236}">
                <a16:creationId xmlns:a16="http://schemas.microsoft.com/office/drawing/2014/main" id="{2DC18E46-CA2E-43A8-A2EC-61D30FAC36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 y="374904"/>
            <a:ext cx="11448288" cy="6108192"/>
          </a:xfrm>
          <a:prstGeom prst="rect">
            <a:avLst/>
          </a:prstGeom>
          <a:noFill/>
          <a:ln w="6350" cap="sq" cmpd="sng" algn="ctr">
            <a:solidFill>
              <a:schemeClr val="tx1">
                <a:lumMod val="75000"/>
                <a:lumOff val="25000"/>
              </a:schemeClr>
            </a:solidFill>
            <a:prstDash val="solid"/>
            <a:miter lim="800000"/>
          </a:ln>
          <a:effectLst/>
        </p:spPr>
      </p:sp>
      <p:sp>
        <p:nvSpPr>
          <p:cNvPr id="2" name="Title 1">
            <a:extLst>
              <a:ext uri="{FF2B5EF4-FFF2-40B4-BE49-F238E27FC236}">
                <a16:creationId xmlns:a16="http://schemas.microsoft.com/office/drawing/2014/main" id="{92C9295F-E638-4F61-AFE2-CF3E40556031}"/>
              </a:ext>
            </a:extLst>
          </p:cNvPr>
          <p:cNvSpPr>
            <a:spLocks noGrp="1"/>
          </p:cNvSpPr>
          <p:nvPr>
            <p:ph type="title"/>
          </p:nvPr>
        </p:nvSpPr>
        <p:spPr>
          <a:xfrm>
            <a:off x="1066800" y="642595"/>
            <a:ext cx="10058400" cy="1371600"/>
          </a:xfrm>
        </p:spPr>
        <p:txBody>
          <a:bodyPr>
            <a:normAutofit/>
          </a:bodyPr>
          <a:lstStyle/>
          <a:p>
            <a:r>
              <a:rPr lang="en-US" b="1" dirty="0"/>
              <a:t>Pile size</a:t>
            </a:r>
          </a:p>
        </p:txBody>
      </p:sp>
      <p:sp>
        <p:nvSpPr>
          <p:cNvPr id="8" name="Content Placeholder 7">
            <a:extLst>
              <a:ext uri="{FF2B5EF4-FFF2-40B4-BE49-F238E27FC236}">
                <a16:creationId xmlns:a16="http://schemas.microsoft.com/office/drawing/2014/main" id="{2FF04B18-FA67-4793-96D4-F1276D26CF6E}"/>
              </a:ext>
            </a:extLst>
          </p:cNvPr>
          <p:cNvSpPr>
            <a:spLocks noGrp="1"/>
          </p:cNvSpPr>
          <p:nvPr>
            <p:ph idx="1"/>
          </p:nvPr>
        </p:nvSpPr>
        <p:spPr>
          <a:xfrm>
            <a:off x="832101" y="1906621"/>
            <a:ext cx="5625260" cy="4390484"/>
          </a:xfrm>
        </p:spPr>
        <p:txBody>
          <a:bodyPr>
            <a:normAutofit/>
          </a:bodyPr>
          <a:lstStyle/>
          <a:p>
            <a:pPr eaLnBrk="1" hangingPunct="1">
              <a:lnSpc>
                <a:spcPct val="90000"/>
              </a:lnSpc>
              <a:spcAft>
                <a:spcPts val="600"/>
              </a:spcAft>
              <a:defRPr/>
            </a:pPr>
            <a:r>
              <a:rPr lang="en-US" altLang="en-US" sz="2600" dirty="0"/>
              <a:t>Smaller piles allow for greater air flow</a:t>
            </a:r>
          </a:p>
          <a:p>
            <a:pPr eaLnBrk="1" hangingPunct="1">
              <a:lnSpc>
                <a:spcPct val="90000"/>
              </a:lnSpc>
              <a:spcAft>
                <a:spcPts val="600"/>
              </a:spcAft>
              <a:defRPr/>
            </a:pPr>
            <a:r>
              <a:rPr lang="en-US" altLang="en-US" sz="2600" dirty="0"/>
              <a:t>Larger piles retain temperatures</a:t>
            </a:r>
          </a:p>
          <a:p>
            <a:pPr eaLnBrk="1" hangingPunct="1">
              <a:lnSpc>
                <a:spcPct val="90000"/>
              </a:lnSpc>
              <a:spcAft>
                <a:spcPts val="600"/>
              </a:spcAft>
              <a:defRPr/>
            </a:pPr>
            <a:r>
              <a:rPr lang="en-US" altLang="en-US" sz="2600" dirty="0"/>
              <a:t>Too large compacts bottom of pile</a:t>
            </a:r>
          </a:p>
          <a:p>
            <a:pPr eaLnBrk="1" hangingPunct="1">
              <a:lnSpc>
                <a:spcPct val="90000"/>
              </a:lnSpc>
              <a:spcAft>
                <a:spcPts val="600"/>
              </a:spcAft>
              <a:defRPr/>
            </a:pPr>
            <a:r>
              <a:rPr lang="en-US" altLang="en-US" sz="2600" dirty="0"/>
              <a:t>Denser materials should be in smaller piles</a:t>
            </a:r>
          </a:p>
          <a:p>
            <a:pPr lvl="1" eaLnBrk="1" hangingPunct="1">
              <a:lnSpc>
                <a:spcPct val="90000"/>
              </a:lnSpc>
              <a:spcBef>
                <a:spcPts val="900"/>
              </a:spcBef>
              <a:spcAft>
                <a:spcPts val="600"/>
              </a:spcAft>
              <a:defRPr/>
            </a:pPr>
            <a:r>
              <a:rPr lang="en-US" altLang="en-US" sz="2200" dirty="0"/>
              <a:t>manures, food wastes: smaller, 4-6’ high</a:t>
            </a:r>
          </a:p>
          <a:p>
            <a:pPr lvl="1" eaLnBrk="1" hangingPunct="1">
              <a:lnSpc>
                <a:spcPct val="90000"/>
              </a:lnSpc>
              <a:spcBef>
                <a:spcPts val="900"/>
              </a:spcBef>
              <a:spcAft>
                <a:spcPts val="600"/>
              </a:spcAft>
              <a:defRPr/>
            </a:pPr>
            <a:r>
              <a:rPr lang="en-US" altLang="en-US" sz="2200" dirty="0"/>
              <a:t>leaves, brush: higher, 6-10’ high</a:t>
            </a:r>
          </a:p>
          <a:p>
            <a:pPr marL="0" indent="0">
              <a:buNone/>
            </a:pPr>
            <a:endParaRPr lang="en-US" b="1" dirty="0"/>
          </a:p>
        </p:txBody>
      </p:sp>
      <p:pic>
        <p:nvPicPr>
          <p:cNvPr id="3" name="Picture 2">
            <a:extLst>
              <a:ext uri="{FF2B5EF4-FFF2-40B4-BE49-F238E27FC236}">
                <a16:creationId xmlns:a16="http://schemas.microsoft.com/office/drawing/2014/main" id="{21DB963B-73FB-4765-9728-AE8C831C27EA}"/>
              </a:ext>
            </a:extLst>
          </p:cNvPr>
          <p:cNvPicPr>
            <a:picLocks noChangeAspect="1"/>
          </p:cNvPicPr>
          <p:nvPr/>
        </p:nvPicPr>
        <p:blipFill rotWithShape="1">
          <a:blip r:embed="rId4"/>
          <a:srcRect r="12182"/>
          <a:stretch/>
        </p:blipFill>
        <p:spPr>
          <a:xfrm>
            <a:off x="6875101" y="2251923"/>
            <a:ext cx="4360231" cy="2805259"/>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72915820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 name="Rectangle 36">
            <a:extLst>
              <a:ext uri="{FF2B5EF4-FFF2-40B4-BE49-F238E27FC236}">
                <a16:creationId xmlns:a16="http://schemas.microsoft.com/office/drawing/2014/main" id="{47421797-7B77-498E-A01C-0A1194615B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 y="0"/>
            <a:ext cx="12192001"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a:extLst>
              <a:ext uri="{FF2B5EF4-FFF2-40B4-BE49-F238E27FC236}">
                <a16:creationId xmlns:a16="http://schemas.microsoft.com/office/drawing/2014/main" id="{5C002EE5-E4FF-463C-8DAA-9AC0B6D407FF}"/>
              </a:ext>
            </a:extLst>
          </p:cNvPr>
          <p:cNvPicPr>
            <a:picLocks noChangeAspect="1"/>
          </p:cNvPicPr>
          <p:nvPr/>
        </p:nvPicPr>
        <p:blipFill rotWithShape="1">
          <a:blip r:embed="rId3"/>
          <a:srcRect/>
          <a:stretch/>
        </p:blipFill>
        <p:spPr>
          <a:xfrm>
            <a:off x="24" y="17"/>
            <a:ext cx="12191979" cy="6857988"/>
          </a:xfrm>
          <a:prstGeom prst="rect">
            <a:avLst/>
          </a:prstGeom>
        </p:spPr>
      </p:pic>
      <p:sp>
        <p:nvSpPr>
          <p:cNvPr id="39" name="Rectangle 38">
            <a:extLst>
              <a:ext uri="{FF2B5EF4-FFF2-40B4-BE49-F238E27FC236}">
                <a16:creationId xmlns:a16="http://schemas.microsoft.com/office/drawing/2014/main" id="{926D38EC-CD1B-456B-A813-64F8D8E71D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solidFill>
            <a:schemeClr val="bg1">
              <a:alpha val="94000"/>
            </a:schemeClr>
          </a:solidFill>
          <a:ln w="6350" cap="flat" cmpd="sng" algn="ctr">
            <a:noFill/>
            <a:prstDash val="solid"/>
          </a:ln>
          <a:effectLst>
            <a:softEdge rad="0"/>
          </a:effectLst>
        </p:spPr>
      </p:sp>
      <p:sp>
        <p:nvSpPr>
          <p:cNvPr id="43" name="Rectangle 40">
            <a:extLst>
              <a:ext uri="{FF2B5EF4-FFF2-40B4-BE49-F238E27FC236}">
                <a16:creationId xmlns:a16="http://schemas.microsoft.com/office/drawing/2014/main" id="{2DC18E46-CA2E-43A8-A2EC-61D30FAC36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 y="374904"/>
            <a:ext cx="11448288" cy="6108192"/>
          </a:xfrm>
          <a:prstGeom prst="rect">
            <a:avLst/>
          </a:prstGeom>
          <a:noFill/>
          <a:ln w="6350" cap="sq" cmpd="sng" algn="ctr">
            <a:solidFill>
              <a:schemeClr val="tx1">
                <a:lumMod val="75000"/>
                <a:lumOff val="25000"/>
              </a:schemeClr>
            </a:solidFill>
            <a:prstDash val="solid"/>
            <a:miter lim="800000"/>
          </a:ln>
          <a:effectLst/>
        </p:spPr>
      </p:sp>
      <p:sp>
        <p:nvSpPr>
          <p:cNvPr id="2" name="Title 1">
            <a:extLst>
              <a:ext uri="{FF2B5EF4-FFF2-40B4-BE49-F238E27FC236}">
                <a16:creationId xmlns:a16="http://schemas.microsoft.com/office/drawing/2014/main" id="{92C9295F-E638-4F61-AFE2-CF3E40556031}"/>
              </a:ext>
            </a:extLst>
          </p:cNvPr>
          <p:cNvSpPr>
            <a:spLocks noGrp="1"/>
          </p:cNvSpPr>
          <p:nvPr>
            <p:ph type="title"/>
          </p:nvPr>
        </p:nvSpPr>
        <p:spPr>
          <a:xfrm>
            <a:off x="1066800" y="642595"/>
            <a:ext cx="10058400" cy="1371600"/>
          </a:xfrm>
        </p:spPr>
        <p:txBody>
          <a:bodyPr>
            <a:normAutofit/>
          </a:bodyPr>
          <a:lstStyle/>
          <a:p>
            <a:r>
              <a:rPr lang="en-US" b="1" dirty="0"/>
              <a:t>Particle size</a:t>
            </a:r>
          </a:p>
        </p:txBody>
      </p:sp>
      <p:sp>
        <p:nvSpPr>
          <p:cNvPr id="8" name="Content Placeholder 7">
            <a:extLst>
              <a:ext uri="{FF2B5EF4-FFF2-40B4-BE49-F238E27FC236}">
                <a16:creationId xmlns:a16="http://schemas.microsoft.com/office/drawing/2014/main" id="{2FF04B18-FA67-4793-96D4-F1276D26CF6E}"/>
              </a:ext>
            </a:extLst>
          </p:cNvPr>
          <p:cNvSpPr>
            <a:spLocks noGrp="1"/>
          </p:cNvSpPr>
          <p:nvPr>
            <p:ph idx="1"/>
          </p:nvPr>
        </p:nvSpPr>
        <p:spPr>
          <a:xfrm>
            <a:off x="832101" y="1885361"/>
            <a:ext cx="4984238" cy="4330043"/>
          </a:xfrm>
        </p:spPr>
        <p:txBody>
          <a:bodyPr>
            <a:normAutofit/>
          </a:bodyPr>
          <a:lstStyle/>
          <a:p>
            <a:pPr>
              <a:spcAft>
                <a:spcPts val="600"/>
              </a:spcAft>
            </a:pPr>
            <a:r>
              <a:rPr lang="en-US" sz="2800" dirty="0"/>
              <a:t>Smaller particles have more surface area relative to volume than larger particles</a:t>
            </a:r>
          </a:p>
          <a:p>
            <a:pPr>
              <a:spcAft>
                <a:spcPts val="600"/>
              </a:spcAft>
            </a:pPr>
            <a:r>
              <a:rPr lang="en-US" sz="2800" dirty="0"/>
              <a:t>Very fine particles prevent air flow, creating anaerobic conditions</a:t>
            </a:r>
          </a:p>
          <a:p>
            <a:pPr>
              <a:spcAft>
                <a:spcPts val="600"/>
              </a:spcAft>
            </a:pPr>
            <a:r>
              <a:rPr lang="en-US" sz="2800" dirty="0"/>
              <a:t>Ideal particle size is 1/8 in.  to 2 in.</a:t>
            </a:r>
          </a:p>
          <a:p>
            <a:pPr marL="0" indent="0">
              <a:buNone/>
            </a:pPr>
            <a:endParaRPr lang="en-US" b="1" dirty="0"/>
          </a:p>
        </p:txBody>
      </p:sp>
      <p:pic>
        <p:nvPicPr>
          <p:cNvPr id="3" name="Picture 2">
            <a:extLst>
              <a:ext uri="{FF2B5EF4-FFF2-40B4-BE49-F238E27FC236}">
                <a16:creationId xmlns:a16="http://schemas.microsoft.com/office/drawing/2014/main" id="{FF9AA2A7-ACB3-4593-8EBE-4FC51047F8B0}"/>
              </a:ext>
            </a:extLst>
          </p:cNvPr>
          <p:cNvPicPr>
            <a:picLocks noChangeAspect="1"/>
          </p:cNvPicPr>
          <p:nvPr/>
        </p:nvPicPr>
        <p:blipFill>
          <a:blip r:embed="rId4"/>
          <a:stretch>
            <a:fillRect/>
          </a:stretch>
        </p:blipFill>
        <p:spPr>
          <a:xfrm>
            <a:off x="6270573" y="2151355"/>
            <a:ext cx="4854622" cy="3230697"/>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16607010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 name="Rectangle 36">
            <a:extLst>
              <a:ext uri="{FF2B5EF4-FFF2-40B4-BE49-F238E27FC236}">
                <a16:creationId xmlns:a16="http://schemas.microsoft.com/office/drawing/2014/main" id="{47421797-7B77-498E-A01C-0A1194615B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 y="0"/>
            <a:ext cx="12192001"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a:extLst>
              <a:ext uri="{FF2B5EF4-FFF2-40B4-BE49-F238E27FC236}">
                <a16:creationId xmlns:a16="http://schemas.microsoft.com/office/drawing/2014/main" id="{5C002EE5-E4FF-463C-8DAA-9AC0B6D407FF}"/>
              </a:ext>
            </a:extLst>
          </p:cNvPr>
          <p:cNvPicPr>
            <a:picLocks noChangeAspect="1"/>
          </p:cNvPicPr>
          <p:nvPr/>
        </p:nvPicPr>
        <p:blipFill rotWithShape="1">
          <a:blip r:embed="rId2"/>
          <a:srcRect/>
          <a:stretch/>
        </p:blipFill>
        <p:spPr>
          <a:xfrm>
            <a:off x="24" y="17"/>
            <a:ext cx="12191979" cy="6857988"/>
          </a:xfrm>
          <a:prstGeom prst="rect">
            <a:avLst/>
          </a:prstGeom>
        </p:spPr>
      </p:pic>
      <p:sp>
        <p:nvSpPr>
          <p:cNvPr id="39" name="Rectangle 38">
            <a:extLst>
              <a:ext uri="{FF2B5EF4-FFF2-40B4-BE49-F238E27FC236}">
                <a16:creationId xmlns:a16="http://schemas.microsoft.com/office/drawing/2014/main" id="{926D38EC-CD1B-456B-A813-64F8D8E71D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solidFill>
            <a:schemeClr val="bg1">
              <a:alpha val="94000"/>
            </a:schemeClr>
          </a:solidFill>
          <a:ln w="6350" cap="flat" cmpd="sng" algn="ctr">
            <a:noFill/>
            <a:prstDash val="solid"/>
          </a:ln>
          <a:effectLst>
            <a:softEdge rad="0"/>
          </a:effectLst>
        </p:spPr>
      </p:sp>
      <p:sp>
        <p:nvSpPr>
          <p:cNvPr id="43" name="Rectangle 40">
            <a:extLst>
              <a:ext uri="{FF2B5EF4-FFF2-40B4-BE49-F238E27FC236}">
                <a16:creationId xmlns:a16="http://schemas.microsoft.com/office/drawing/2014/main" id="{2DC18E46-CA2E-43A8-A2EC-61D30FAC36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 y="374904"/>
            <a:ext cx="11448288" cy="6108192"/>
          </a:xfrm>
          <a:prstGeom prst="rect">
            <a:avLst/>
          </a:prstGeom>
          <a:noFill/>
          <a:ln w="6350" cap="sq" cmpd="sng" algn="ctr">
            <a:solidFill>
              <a:schemeClr val="tx1">
                <a:lumMod val="75000"/>
                <a:lumOff val="25000"/>
              </a:schemeClr>
            </a:solidFill>
            <a:prstDash val="solid"/>
            <a:miter lim="800000"/>
          </a:ln>
          <a:effectLst/>
        </p:spPr>
      </p:sp>
      <p:sp>
        <p:nvSpPr>
          <p:cNvPr id="2" name="Title 1">
            <a:extLst>
              <a:ext uri="{FF2B5EF4-FFF2-40B4-BE49-F238E27FC236}">
                <a16:creationId xmlns:a16="http://schemas.microsoft.com/office/drawing/2014/main" id="{92C9295F-E638-4F61-AFE2-CF3E40556031}"/>
              </a:ext>
            </a:extLst>
          </p:cNvPr>
          <p:cNvSpPr>
            <a:spLocks noGrp="1"/>
          </p:cNvSpPr>
          <p:nvPr>
            <p:ph type="title"/>
          </p:nvPr>
        </p:nvSpPr>
        <p:spPr>
          <a:xfrm>
            <a:off x="1066800" y="642595"/>
            <a:ext cx="10058400" cy="1371600"/>
          </a:xfrm>
        </p:spPr>
        <p:txBody>
          <a:bodyPr>
            <a:normAutofit/>
          </a:bodyPr>
          <a:lstStyle/>
          <a:p>
            <a:r>
              <a:rPr lang="en-US" b="1" dirty="0"/>
              <a:t>The Composting Process</a:t>
            </a:r>
          </a:p>
        </p:txBody>
      </p:sp>
      <p:sp>
        <p:nvSpPr>
          <p:cNvPr id="10" name="Content Placeholder 7">
            <a:extLst>
              <a:ext uri="{FF2B5EF4-FFF2-40B4-BE49-F238E27FC236}">
                <a16:creationId xmlns:a16="http://schemas.microsoft.com/office/drawing/2014/main" id="{7181BD1C-BFFF-41FB-9998-06B3000A3EAD}"/>
              </a:ext>
            </a:extLst>
          </p:cNvPr>
          <p:cNvSpPr>
            <a:spLocks noGrp="1"/>
          </p:cNvSpPr>
          <p:nvPr>
            <p:ph idx="1"/>
          </p:nvPr>
        </p:nvSpPr>
        <p:spPr>
          <a:xfrm>
            <a:off x="832107" y="1800520"/>
            <a:ext cx="10293093" cy="4414885"/>
          </a:xfrm>
        </p:spPr>
        <p:txBody>
          <a:bodyPr>
            <a:normAutofit fontScale="92500" lnSpcReduction="20000"/>
          </a:bodyPr>
          <a:lstStyle/>
          <a:p>
            <a:pPr marL="0" indent="0">
              <a:buNone/>
            </a:pPr>
            <a:r>
              <a:rPr lang="en-US" sz="3200" b="1" dirty="0"/>
              <a:t>Key Variables:</a:t>
            </a:r>
          </a:p>
          <a:p>
            <a:r>
              <a:rPr lang="en-US" sz="3200" dirty="0"/>
              <a:t>Initial feedstock mix (C:N ratio)</a:t>
            </a:r>
          </a:p>
          <a:p>
            <a:r>
              <a:rPr lang="en-US" sz="3200" dirty="0"/>
              <a:t>Oxygen and aeration</a:t>
            </a:r>
          </a:p>
          <a:p>
            <a:r>
              <a:rPr lang="en-US" sz="3200" dirty="0"/>
              <a:t>Pile structure and shape (pile porosity)</a:t>
            </a:r>
          </a:p>
          <a:p>
            <a:r>
              <a:rPr lang="en-US" sz="3200" dirty="0"/>
              <a:t>Particle size</a:t>
            </a:r>
          </a:p>
          <a:p>
            <a:r>
              <a:rPr lang="en-US" sz="3200" b="1" dirty="0"/>
              <a:t>Moisture</a:t>
            </a:r>
          </a:p>
          <a:p>
            <a:r>
              <a:rPr lang="en-US" sz="3200" dirty="0"/>
              <a:t>Pile temperature</a:t>
            </a:r>
          </a:p>
          <a:p>
            <a:r>
              <a:rPr lang="en-US" sz="3200" dirty="0"/>
              <a:t>Time</a:t>
            </a:r>
          </a:p>
        </p:txBody>
      </p:sp>
    </p:spTree>
    <p:extLst>
      <p:ext uri="{BB962C8B-B14F-4D97-AF65-F5344CB8AC3E}">
        <p14:creationId xmlns:p14="http://schemas.microsoft.com/office/powerpoint/2010/main" val="81185289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 name="Rectangle 36">
            <a:extLst>
              <a:ext uri="{FF2B5EF4-FFF2-40B4-BE49-F238E27FC236}">
                <a16:creationId xmlns:a16="http://schemas.microsoft.com/office/drawing/2014/main" id="{47421797-7B77-498E-A01C-0A1194615B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 y="0"/>
            <a:ext cx="12192001"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a:extLst>
              <a:ext uri="{FF2B5EF4-FFF2-40B4-BE49-F238E27FC236}">
                <a16:creationId xmlns:a16="http://schemas.microsoft.com/office/drawing/2014/main" id="{5C002EE5-E4FF-463C-8DAA-9AC0B6D407FF}"/>
              </a:ext>
            </a:extLst>
          </p:cNvPr>
          <p:cNvPicPr>
            <a:picLocks noChangeAspect="1"/>
          </p:cNvPicPr>
          <p:nvPr/>
        </p:nvPicPr>
        <p:blipFill rotWithShape="1">
          <a:blip r:embed="rId3"/>
          <a:srcRect/>
          <a:stretch/>
        </p:blipFill>
        <p:spPr>
          <a:xfrm>
            <a:off x="24" y="17"/>
            <a:ext cx="12191979" cy="6857988"/>
          </a:xfrm>
          <a:prstGeom prst="rect">
            <a:avLst/>
          </a:prstGeom>
        </p:spPr>
      </p:pic>
      <p:sp>
        <p:nvSpPr>
          <p:cNvPr id="39" name="Rectangle 38">
            <a:extLst>
              <a:ext uri="{FF2B5EF4-FFF2-40B4-BE49-F238E27FC236}">
                <a16:creationId xmlns:a16="http://schemas.microsoft.com/office/drawing/2014/main" id="{926D38EC-CD1B-456B-A813-64F8D8E71D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solidFill>
            <a:schemeClr val="bg1">
              <a:alpha val="94000"/>
            </a:schemeClr>
          </a:solidFill>
          <a:ln w="6350" cap="flat" cmpd="sng" algn="ctr">
            <a:noFill/>
            <a:prstDash val="solid"/>
          </a:ln>
          <a:effectLst>
            <a:softEdge rad="0"/>
          </a:effectLst>
        </p:spPr>
      </p:sp>
      <p:sp>
        <p:nvSpPr>
          <p:cNvPr id="43" name="Rectangle 40">
            <a:extLst>
              <a:ext uri="{FF2B5EF4-FFF2-40B4-BE49-F238E27FC236}">
                <a16:creationId xmlns:a16="http://schemas.microsoft.com/office/drawing/2014/main" id="{2DC18E46-CA2E-43A8-A2EC-61D30FAC36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 y="374904"/>
            <a:ext cx="11448288" cy="6108192"/>
          </a:xfrm>
          <a:prstGeom prst="rect">
            <a:avLst/>
          </a:prstGeom>
          <a:noFill/>
          <a:ln w="6350" cap="sq" cmpd="sng" algn="ctr">
            <a:solidFill>
              <a:schemeClr val="tx1">
                <a:lumMod val="75000"/>
                <a:lumOff val="25000"/>
              </a:schemeClr>
            </a:solidFill>
            <a:prstDash val="solid"/>
            <a:miter lim="800000"/>
          </a:ln>
          <a:effectLst/>
        </p:spPr>
      </p:sp>
      <p:sp>
        <p:nvSpPr>
          <p:cNvPr id="2" name="Title 1">
            <a:extLst>
              <a:ext uri="{FF2B5EF4-FFF2-40B4-BE49-F238E27FC236}">
                <a16:creationId xmlns:a16="http://schemas.microsoft.com/office/drawing/2014/main" id="{92C9295F-E638-4F61-AFE2-CF3E40556031}"/>
              </a:ext>
            </a:extLst>
          </p:cNvPr>
          <p:cNvSpPr>
            <a:spLocks noGrp="1"/>
          </p:cNvSpPr>
          <p:nvPr>
            <p:ph type="title"/>
          </p:nvPr>
        </p:nvSpPr>
        <p:spPr>
          <a:xfrm>
            <a:off x="1066800" y="642595"/>
            <a:ext cx="10058400" cy="1371600"/>
          </a:xfrm>
        </p:spPr>
        <p:txBody>
          <a:bodyPr>
            <a:normAutofit/>
          </a:bodyPr>
          <a:lstStyle/>
          <a:p>
            <a:r>
              <a:rPr lang="en-US" b="1" dirty="0"/>
              <a:t>Moisture</a:t>
            </a:r>
          </a:p>
        </p:txBody>
      </p:sp>
      <p:sp>
        <p:nvSpPr>
          <p:cNvPr id="8" name="Content Placeholder 7">
            <a:extLst>
              <a:ext uri="{FF2B5EF4-FFF2-40B4-BE49-F238E27FC236}">
                <a16:creationId xmlns:a16="http://schemas.microsoft.com/office/drawing/2014/main" id="{2FF04B18-FA67-4793-96D4-F1276D26CF6E}"/>
              </a:ext>
            </a:extLst>
          </p:cNvPr>
          <p:cNvSpPr>
            <a:spLocks noGrp="1"/>
          </p:cNvSpPr>
          <p:nvPr>
            <p:ph idx="1"/>
          </p:nvPr>
        </p:nvSpPr>
        <p:spPr>
          <a:xfrm>
            <a:off x="5680953" y="1762812"/>
            <a:ext cx="5581407" cy="4534293"/>
          </a:xfrm>
        </p:spPr>
        <p:txBody>
          <a:bodyPr>
            <a:normAutofit/>
          </a:bodyPr>
          <a:lstStyle/>
          <a:p>
            <a:pPr eaLnBrk="1" hangingPunct="1">
              <a:defRPr/>
            </a:pPr>
            <a:r>
              <a:rPr lang="en-US" altLang="en-US" sz="2800" dirty="0"/>
              <a:t>Required for biological life processes</a:t>
            </a:r>
          </a:p>
          <a:p>
            <a:pPr eaLnBrk="1" hangingPunct="1">
              <a:defRPr/>
            </a:pPr>
            <a:r>
              <a:rPr lang="en-US" altLang="en-US" sz="2800" dirty="0"/>
              <a:t>Ideal range is 40%-65%</a:t>
            </a:r>
          </a:p>
          <a:p>
            <a:pPr eaLnBrk="1" hangingPunct="1">
              <a:defRPr/>
            </a:pPr>
            <a:r>
              <a:rPr lang="en-US" altLang="en-US" sz="2800" dirty="0"/>
              <a:t>&lt; 40% microbial activity slows</a:t>
            </a:r>
          </a:p>
          <a:p>
            <a:pPr lvl="1" eaLnBrk="1" hangingPunct="1">
              <a:defRPr/>
            </a:pPr>
            <a:r>
              <a:rPr lang="en-US" altLang="en-US" sz="2400" dirty="0"/>
              <a:t>difficult to re-wet</a:t>
            </a:r>
          </a:p>
          <a:p>
            <a:pPr eaLnBrk="1" hangingPunct="1">
              <a:defRPr/>
            </a:pPr>
            <a:r>
              <a:rPr lang="en-US" altLang="en-US" sz="2800" dirty="0"/>
              <a:t>&gt; 65% means pore spaces filled</a:t>
            </a:r>
          </a:p>
          <a:p>
            <a:pPr lvl="1" eaLnBrk="1" hangingPunct="1">
              <a:defRPr/>
            </a:pPr>
            <a:r>
              <a:rPr lang="en-US" altLang="en-US" sz="2400" dirty="0"/>
              <a:t>anaerobic conditions</a:t>
            </a:r>
          </a:p>
          <a:p>
            <a:pPr>
              <a:defRPr/>
            </a:pPr>
            <a:r>
              <a:rPr lang="en-US" altLang="en-US" sz="2800" dirty="0"/>
              <a:t>Adding water is difficult</a:t>
            </a:r>
          </a:p>
        </p:txBody>
      </p:sp>
      <p:pic>
        <p:nvPicPr>
          <p:cNvPr id="3" name="Picture 2">
            <a:extLst>
              <a:ext uri="{FF2B5EF4-FFF2-40B4-BE49-F238E27FC236}">
                <a16:creationId xmlns:a16="http://schemas.microsoft.com/office/drawing/2014/main" id="{18EFF3DD-4A2E-41C5-B8B8-E00559D95CB7}"/>
              </a:ext>
            </a:extLst>
          </p:cNvPr>
          <p:cNvPicPr>
            <a:picLocks noChangeAspect="1"/>
          </p:cNvPicPr>
          <p:nvPr/>
        </p:nvPicPr>
        <p:blipFill>
          <a:blip r:embed="rId4"/>
          <a:stretch>
            <a:fillRect/>
          </a:stretch>
        </p:blipFill>
        <p:spPr>
          <a:xfrm>
            <a:off x="1251744" y="1941924"/>
            <a:ext cx="3848741" cy="4152507"/>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15213365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 name="Rectangle 36">
            <a:extLst>
              <a:ext uri="{FF2B5EF4-FFF2-40B4-BE49-F238E27FC236}">
                <a16:creationId xmlns:a16="http://schemas.microsoft.com/office/drawing/2014/main" id="{47421797-7B77-498E-A01C-0A1194615B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 y="0"/>
            <a:ext cx="12192001"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a:extLst>
              <a:ext uri="{FF2B5EF4-FFF2-40B4-BE49-F238E27FC236}">
                <a16:creationId xmlns:a16="http://schemas.microsoft.com/office/drawing/2014/main" id="{5C002EE5-E4FF-463C-8DAA-9AC0B6D407FF}"/>
              </a:ext>
            </a:extLst>
          </p:cNvPr>
          <p:cNvPicPr>
            <a:picLocks noChangeAspect="1"/>
          </p:cNvPicPr>
          <p:nvPr/>
        </p:nvPicPr>
        <p:blipFill rotWithShape="1">
          <a:blip r:embed="rId2"/>
          <a:srcRect/>
          <a:stretch/>
        </p:blipFill>
        <p:spPr>
          <a:xfrm>
            <a:off x="24" y="17"/>
            <a:ext cx="12191979" cy="6857988"/>
          </a:xfrm>
          <a:prstGeom prst="rect">
            <a:avLst/>
          </a:prstGeom>
        </p:spPr>
      </p:pic>
      <p:sp>
        <p:nvSpPr>
          <p:cNvPr id="39" name="Rectangle 38">
            <a:extLst>
              <a:ext uri="{FF2B5EF4-FFF2-40B4-BE49-F238E27FC236}">
                <a16:creationId xmlns:a16="http://schemas.microsoft.com/office/drawing/2014/main" id="{926D38EC-CD1B-456B-A813-64F8D8E71D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solidFill>
            <a:schemeClr val="bg1">
              <a:alpha val="94000"/>
            </a:schemeClr>
          </a:solidFill>
          <a:ln w="6350" cap="flat" cmpd="sng" algn="ctr">
            <a:noFill/>
            <a:prstDash val="solid"/>
          </a:ln>
          <a:effectLst>
            <a:softEdge rad="0"/>
          </a:effectLst>
        </p:spPr>
      </p:sp>
      <p:sp>
        <p:nvSpPr>
          <p:cNvPr id="43" name="Rectangle 40">
            <a:extLst>
              <a:ext uri="{FF2B5EF4-FFF2-40B4-BE49-F238E27FC236}">
                <a16:creationId xmlns:a16="http://schemas.microsoft.com/office/drawing/2014/main" id="{2DC18E46-CA2E-43A8-A2EC-61D30FAC36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 y="374904"/>
            <a:ext cx="11448288" cy="6108192"/>
          </a:xfrm>
          <a:prstGeom prst="rect">
            <a:avLst/>
          </a:prstGeom>
          <a:noFill/>
          <a:ln w="6350" cap="sq" cmpd="sng" algn="ctr">
            <a:solidFill>
              <a:schemeClr val="tx1">
                <a:lumMod val="75000"/>
                <a:lumOff val="25000"/>
              </a:schemeClr>
            </a:solidFill>
            <a:prstDash val="solid"/>
            <a:miter lim="800000"/>
          </a:ln>
          <a:effectLst/>
        </p:spPr>
      </p:sp>
      <p:sp>
        <p:nvSpPr>
          <p:cNvPr id="2" name="Title 1">
            <a:extLst>
              <a:ext uri="{FF2B5EF4-FFF2-40B4-BE49-F238E27FC236}">
                <a16:creationId xmlns:a16="http://schemas.microsoft.com/office/drawing/2014/main" id="{92C9295F-E638-4F61-AFE2-CF3E40556031}"/>
              </a:ext>
            </a:extLst>
          </p:cNvPr>
          <p:cNvSpPr>
            <a:spLocks noGrp="1"/>
          </p:cNvSpPr>
          <p:nvPr>
            <p:ph type="title"/>
          </p:nvPr>
        </p:nvSpPr>
        <p:spPr>
          <a:xfrm>
            <a:off x="1066800" y="642595"/>
            <a:ext cx="10058400" cy="1371600"/>
          </a:xfrm>
        </p:spPr>
        <p:txBody>
          <a:bodyPr>
            <a:normAutofit/>
          </a:bodyPr>
          <a:lstStyle/>
          <a:p>
            <a:r>
              <a:rPr lang="en-US" b="1" dirty="0"/>
              <a:t>The Composting Process</a:t>
            </a:r>
          </a:p>
        </p:txBody>
      </p:sp>
      <p:sp>
        <p:nvSpPr>
          <p:cNvPr id="10" name="Content Placeholder 7">
            <a:extLst>
              <a:ext uri="{FF2B5EF4-FFF2-40B4-BE49-F238E27FC236}">
                <a16:creationId xmlns:a16="http://schemas.microsoft.com/office/drawing/2014/main" id="{2FDDD1D2-0208-4574-9EE6-505F16B4F612}"/>
              </a:ext>
            </a:extLst>
          </p:cNvPr>
          <p:cNvSpPr>
            <a:spLocks noGrp="1"/>
          </p:cNvSpPr>
          <p:nvPr>
            <p:ph idx="1"/>
          </p:nvPr>
        </p:nvSpPr>
        <p:spPr>
          <a:xfrm>
            <a:off x="832107" y="1800520"/>
            <a:ext cx="10293093" cy="4414885"/>
          </a:xfrm>
        </p:spPr>
        <p:txBody>
          <a:bodyPr>
            <a:normAutofit fontScale="92500" lnSpcReduction="20000"/>
          </a:bodyPr>
          <a:lstStyle/>
          <a:p>
            <a:pPr marL="0" indent="0">
              <a:buNone/>
            </a:pPr>
            <a:r>
              <a:rPr lang="en-US" sz="3200" b="1" dirty="0"/>
              <a:t>Key Variables:</a:t>
            </a:r>
          </a:p>
          <a:p>
            <a:r>
              <a:rPr lang="en-US" sz="3200" dirty="0"/>
              <a:t>Initial feedstock mix (C:N ratio)</a:t>
            </a:r>
          </a:p>
          <a:p>
            <a:r>
              <a:rPr lang="en-US" sz="3200" dirty="0"/>
              <a:t>Oxygen and aeration</a:t>
            </a:r>
          </a:p>
          <a:p>
            <a:r>
              <a:rPr lang="en-US" sz="3200" dirty="0"/>
              <a:t>Pile structure and shape (pile porosity)</a:t>
            </a:r>
          </a:p>
          <a:p>
            <a:r>
              <a:rPr lang="en-US" sz="3200" dirty="0"/>
              <a:t>Particle size</a:t>
            </a:r>
          </a:p>
          <a:p>
            <a:r>
              <a:rPr lang="en-US" sz="3200" dirty="0"/>
              <a:t>Moisture</a:t>
            </a:r>
          </a:p>
          <a:p>
            <a:r>
              <a:rPr lang="en-US" sz="3200" b="1" dirty="0"/>
              <a:t>Pile temperature</a:t>
            </a:r>
          </a:p>
          <a:p>
            <a:r>
              <a:rPr lang="en-US" sz="3200" dirty="0"/>
              <a:t>Time</a:t>
            </a:r>
          </a:p>
        </p:txBody>
      </p:sp>
    </p:spTree>
    <p:extLst>
      <p:ext uri="{BB962C8B-B14F-4D97-AF65-F5344CB8AC3E}">
        <p14:creationId xmlns:p14="http://schemas.microsoft.com/office/powerpoint/2010/main" val="293091978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 name="Rectangle 36">
            <a:extLst>
              <a:ext uri="{FF2B5EF4-FFF2-40B4-BE49-F238E27FC236}">
                <a16:creationId xmlns:a16="http://schemas.microsoft.com/office/drawing/2014/main" id="{47421797-7B77-498E-A01C-0A1194615B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 y="0"/>
            <a:ext cx="12192001"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a:extLst>
              <a:ext uri="{FF2B5EF4-FFF2-40B4-BE49-F238E27FC236}">
                <a16:creationId xmlns:a16="http://schemas.microsoft.com/office/drawing/2014/main" id="{5C002EE5-E4FF-463C-8DAA-9AC0B6D407FF}"/>
              </a:ext>
            </a:extLst>
          </p:cNvPr>
          <p:cNvPicPr>
            <a:picLocks noChangeAspect="1"/>
          </p:cNvPicPr>
          <p:nvPr/>
        </p:nvPicPr>
        <p:blipFill rotWithShape="1">
          <a:blip r:embed="rId3"/>
          <a:srcRect/>
          <a:stretch/>
        </p:blipFill>
        <p:spPr>
          <a:xfrm>
            <a:off x="24" y="17"/>
            <a:ext cx="12191979" cy="6857988"/>
          </a:xfrm>
          <a:prstGeom prst="rect">
            <a:avLst/>
          </a:prstGeom>
        </p:spPr>
      </p:pic>
      <p:sp>
        <p:nvSpPr>
          <p:cNvPr id="39" name="Rectangle 38">
            <a:extLst>
              <a:ext uri="{FF2B5EF4-FFF2-40B4-BE49-F238E27FC236}">
                <a16:creationId xmlns:a16="http://schemas.microsoft.com/office/drawing/2014/main" id="{926D38EC-CD1B-456B-A813-64F8D8E71D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solidFill>
            <a:schemeClr val="bg1">
              <a:alpha val="94000"/>
            </a:schemeClr>
          </a:solidFill>
          <a:ln w="6350" cap="flat" cmpd="sng" algn="ctr">
            <a:noFill/>
            <a:prstDash val="solid"/>
          </a:ln>
          <a:effectLst>
            <a:softEdge rad="0"/>
          </a:effectLst>
        </p:spPr>
      </p:sp>
      <p:sp>
        <p:nvSpPr>
          <p:cNvPr id="43" name="Rectangle 40">
            <a:extLst>
              <a:ext uri="{FF2B5EF4-FFF2-40B4-BE49-F238E27FC236}">
                <a16:creationId xmlns:a16="http://schemas.microsoft.com/office/drawing/2014/main" id="{2DC18E46-CA2E-43A8-A2EC-61D30FAC36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 y="374904"/>
            <a:ext cx="11448288" cy="6108192"/>
          </a:xfrm>
          <a:prstGeom prst="rect">
            <a:avLst/>
          </a:prstGeom>
          <a:noFill/>
          <a:ln w="6350" cap="sq" cmpd="sng" algn="ctr">
            <a:solidFill>
              <a:schemeClr val="tx1">
                <a:lumMod val="75000"/>
                <a:lumOff val="25000"/>
              </a:schemeClr>
            </a:solidFill>
            <a:prstDash val="solid"/>
            <a:miter lim="800000"/>
          </a:ln>
          <a:effectLst/>
        </p:spPr>
      </p:sp>
      <p:sp>
        <p:nvSpPr>
          <p:cNvPr id="2" name="Title 1">
            <a:extLst>
              <a:ext uri="{FF2B5EF4-FFF2-40B4-BE49-F238E27FC236}">
                <a16:creationId xmlns:a16="http://schemas.microsoft.com/office/drawing/2014/main" id="{92C9295F-E638-4F61-AFE2-CF3E40556031}"/>
              </a:ext>
            </a:extLst>
          </p:cNvPr>
          <p:cNvSpPr>
            <a:spLocks noGrp="1"/>
          </p:cNvSpPr>
          <p:nvPr>
            <p:ph type="title"/>
          </p:nvPr>
        </p:nvSpPr>
        <p:spPr>
          <a:xfrm>
            <a:off x="1066800" y="642595"/>
            <a:ext cx="10058400" cy="1371600"/>
          </a:xfrm>
        </p:spPr>
        <p:txBody>
          <a:bodyPr>
            <a:normAutofit/>
          </a:bodyPr>
          <a:lstStyle/>
          <a:p>
            <a:r>
              <a:rPr lang="en-US" b="1" dirty="0"/>
              <a:t>Temperature</a:t>
            </a:r>
          </a:p>
        </p:txBody>
      </p:sp>
      <p:sp>
        <p:nvSpPr>
          <p:cNvPr id="8" name="Content Placeholder 7">
            <a:extLst>
              <a:ext uri="{FF2B5EF4-FFF2-40B4-BE49-F238E27FC236}">
                <a16:creationId xmlns:a16="http://schemas.microsoft.com/office/drawing/2014/main" id="{2FF04B18-FA67-4793-96D4-F1276D26CF6E}"/>
              </a:ext>
            </a:extLst>
          </p:cNvPr>
          <p:cNvSpPr>
            <a:spLocks noGrp="1"/>
          </p:cNvSpPr>
          <p:nvPr>
            <p:ph idx="1"/>
          </p:nvPr>
        </p:nvSpPr>
        <p:spPr>
          <a:xfrm>
            <a:off x="832102" y="1885361"/>
            <a:ext cx="5749414" cy="4330044"/>
          </a:xfrm>
        </p:spPr>
        <p:txBody>
          <a:bodyPr>
            <a:normAutofit/>
          </a:bodyPr>
          <a:lstStyle/>
          <a:p>
            <a:pPr eaLnBrk="1" hangingPunct="1">
              <a:lnSpc>
                <a:spcPct val="90000"/>
              </a:lnSpc>
              <a:spcAft>
                <a:spcPts val="600"/>
              </a:spcAft>
              <a:defRPr/>
            </a:pPr>
            <a:r>
              <a:rPr lang="en-US" altLang="en-US" sz="2800" dirty="0"/>
              <a:t>Higher temps result in faster breakdown, up to 140</a:t>
            </a:r>
            <a:r>
              <a:rPr lang="en-US" altLang="en-US" sz="2800" baseline="30000" dirty="0"/>
              <a:t>o</a:t>
            </a:r>
            <a:r>
              <a:rPr lang="en-US" altLang="en-US" sz="2800" dirty="0"/>
              <a:t>F</a:t>
            </a:r>
          </a:p>
          <a:p>
            <a:pPr eaLnBrk="1" hangingPunct="1">
              <a:lnSpc>
                <a:spcPct val="90000"/>
              </a:lnSpc>
              <a:spcAft>
                <a:spcPts val="600"/>
              </a:spcAft>
              <a:defRPr/>
            </a:pPr>
            <a:r>
              <a:rPr lang="en-US" altLang="en-US" sz="2800" dirty="0"/>
              <a:t>At temps &gt; 160</a:t>
            </a:r>
            <a:r>
              <a:rPr lang="en-US" altLang="en-US" sz="2800" baseline="30000" dirty="0"/>
              <a:t>o</a:t>
            </a:r>
            <a:r>
              <a:rPr lang="en-US" altLang="en-US" sz="2800" dirty="0"/>
              <a:t>F lose microbial diversity, composting processes will slow or stop altogether</a:t>
            </a:r>
          </a:p>
          <a:p>
            <a:pPr eaLnBrk="1" hangingPunct="1">
              <a:lnSpc>
                <a:spcPct val="90000"/>
              </a:lnSpc>
              <a:spcAft>
                <a:spcPts val="600"/>
              </a:spcAft>
              <a:defRPr/>
            </a:pPr>
            <a:r>
              <a:rPr lang="en-US" altLang="en-US" sz="2800" dirty="0"/>
              <a:t>Most weeds and pathogens killed at temps &gt;130 (55</a:t>
            </a:r>
            <a:r>
              <a:rPr lang="en-US" altLang="en-US" sz="2800" baseline="30000" dirty="0"/>
              <a:t>o</a:t>
            </a:r>
            <a:r>
              <a:rPr lang="en-US" altLang="en-US" sz="2800" dirty="0"/>
              <a:t>C)</a:t>
            </a:r>
          </a:p>
        </p:txBody>
      </p:sp>
      <p:pic>
        <p:nvPicPr>
          <p:cNvPr id="3" name="Picture 2">
            <a:extLst>
              <a:ext uri="{FF2B5EF4-FFF2-40B4-BE49-F238E27FC236}">
                <a16:creationId xmlns:a16="http://schemas.microsoft.com/office/drawing/2014/main" id="{2E248E47-760E-46A4-8343-98A520B171BC}"/>
              </a:ext>
            </a:extLst>
          </p:cNvPr>
          <p:cNvPicPr>
            <a:picLocks noChangeAspect="1"/>
          </p:cNvPicPr>
          <p:nvPr/>
        </p:nvPicPr>
        <p:blipFill>
          <a:blip r:embed="rId4"/>
          <a:stretch>
            <a:fillRect/>
          </a:stretch>
        </p:blipFill>
        <p:spPr>
          <a:xfrm>
            <a:off x="6816215" y="2508646"/>
            <a:ext cx="4308985" cy="2874059"/>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54072860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 name="Rectangle 36">
            <a:extLst>
              <a:ext uri="{FF2B5EF4-FFF2-40B4-BE49-F238E27FC236}">
                <a16:creationId xmlns:a16="http://schemas.microsoft.com/office/drawing/2014/main" id="{47421797-7B77-498E-A01C-0A1194615B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 y="0"/>
            <a:ext cx="12192001"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a:extLst>
              <a:ext uri="{FF2B5EF4-FFF2-40B4-BE49-F238E27FC236}">
                <a16:creationId xmlns:a16="http://schemas.microsoft.com/office/drawing/2014/main" id="{5C002EE5-E4FF-463C-8DAA-9AC0B6D407FF}"/>
              </a:ext>
            </a:extLst>
          </p:cNvPr>
          <p:cNvPicPr>
            <a:picLocks noChangeAspect="1"/>
          </p:cNvPicPr>
          <p:nvPr/>
        </p:nvPicPr>
        <p:blipFill rotWithShape="1">
          <a:blip r:embed="rId2"/>
          <a:srcRect/>
          <a:stretch/>
        </p:blipFill>
        <p:spPr>
          <a:xfrm>
            <a:off x="24" y="17"/>
            <a:ext cx="12191979" cy="6857988"/>
          </a:xfrm>
          <a:prstGeom prst="rect">
            <a:avLst/>
          </a:prstGeom>
        </p:spPr>
      </p:pic>
      <p:sp>
        <p:nvSpPr>
          <p:cNvPr id="39" name="Rectangle 38">
            <a:extLst>
              <a:ext uri="{FF2B5EF4-FFF2-40B4-BE49-F238E27FC236}">
                <a16:creationId xmlns:a16="http://schemas.microsoft.com/office/drawing/2014/main" id="{926D38EC-CD1B-456B-A813-64F8D8E71D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solidFill>
            <a:schemeClr val="bg1">
              <a:alpha val="94000"/>
            </a:schemeClr>
          </a:solidFill>
          <a:ln w="6350" cap="flat" cmpd="sng" algn="ctr">
            <a:noFill/>
            <a:prstDash val="solid"/>
          </a:ln>
          <a:effectLst>
            <a:softEdge rad="0"/>
          </a:effectLst>
        </p:spPr>
      </p:sp>
      <p:sp>
        <p:nvSpPr>
          <p:cNvPr id="43" name="Rectangle 40">
            <a:extLst>
              <a:ext uri="{FF2B5EF4-FFF2-40B4-BE49-F238E27FC236}">
                <a16:creationId xmlns:a16="http://schemas.microsoft.com/office/drawing/2014/main" id="{2DC18E46-CA2E-43A8-A2EC-61D30FAC36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 y="374904"/>
            <a:ext cx="11448288" cy="6108192"/>
          </a:xfrm>
          <a:prstGeom prst="rect">
            <a:avLst/>
          </a:prstGeom>
          <a:noFill/>
          <a:ln w="6350" cap="sq" cmpd="sng" algn="ctr">
            <a:solidFill>
              <a:schemeClr val="tx1">
                <a:lumMod val="75000"/>
                <a:lumOff val="25000"/>
              </a:schemeClr>
            </a:solidFill>
            <a:prstDash val="solid"/>
            <a:miter lim="800000"/>
          </a:ln>
          <a:effectLst/>
        </p:spPr>
      </p:sp>
      <p:sp>
        <p:nvSpPr>
          <p:cNvPr id="2" name="Title 1">
            <a:extLst>
              <a:ext uri="{FF2B5EF4-FFF2-40B4-BE49-F238E27FC236}">
                <a16:creationId xmlns:a16="http://schemas.microsoft.com/office/drawing/2014/main" id="{92C9295F-E638-4F61-AFE2-CF3E40556031}"/>
              </a:ext>
            </a:extLst>
          </p:cNvPr>
          <p:cNvSpPr>
            <a:spLocks noGrp="1"/>
          </p:cNvSpPr>
          <p:nvPr>
            <p:ph type="title"/>
          </p:nvPr>
        </p:nvSpPr>
        <p:spPr>
          <a:xfrm>
            <a:off x="1066800" y="642595"/>
            <a:ext cx="10058400" cy="1371600"/>
          </a:xfrm>
        </p:spPr>
        <p:txBody>
          <a:bodyPr>
            <a:normAutofit/>
          </a:bodyPr>
          <a:lstStyle/>
          <a:p>
            <a:r>
              <a:rPr lang="en-US" b="1" dirty="0"/>
              <a:t>The Composting Process</a:t>
            </a:r>
          </a:p>
        </p:txBody>
      </p:sp>
      <p:sp>
        <p:nvSpPr>
          <p:cNvPr id="10" name="Content Placeholder 7">
            <a:extLst>
              <a:ext uri="{FF2B5EF4-FFF2-40B4-BE49-F238E27FC236}">
                <a16:creationId xmlns:a16="http://schemas.microsoft.com/office/drawing/2014/main" id="{880F2537-FC9A-4BE9-861F-685285E3C199}"/>
              </a:ext>
            </a:extLst>
          </p:cNvPr>
          <p:cNvSpPr>
            <a:spLocks noGrp="1"/>
          </p:cNvSpPr>
          <p:nvPr>
            <p:ph idx="1"/>
          </p:nvPr>
        </p:nvSpPr>
        <p:spPr>
          <a:xfrm>
            <a:off x="832107" y="1800520"/>
            <a:ext cx="10293093" cy="4414885"/>
          </a:xfrm>
        </p:spPr>
        <p:txBody>
          <a:bodyPr>
            <a:normAutofit fontScale="92500" lnSpcReduction="20000"/>
          </a:bodyPr>
          <a:lstStyle/>
          <a:p>
            <a:pPr marL="0" indent="0">
              <a:buNone/>
            </a:pPr>
            <a:r>
              <a:rPr lang="en-US" sz="3200" b="1" dirty="0"/>
              <a:t>Key Variables:</a:t>
            </a:r>
          </a:p>
          <a:p>
            <a:r>
              <a:rPr lang="en-US" sz="3200" dirty="0"/>
              <a:t>Initial feedstock mix (C:N ratio)</a:t>
            </a:r>
          </a:p>
          <a:p>
            <a:r>
              <a:rPr lang="en-US" sz="3200" dirty="0"/>
              <a:t>Oxygen and aeration</a:t>
            </a:r>
          </a:p>
          <a:p>
            <a:r>
              <a:rPr lang="en-US" sz="3200" dirty="0"/>
              <a:t>Pile structure and shape (pile porosity)</a:t>
            </a:r>
          </a:p>
          <a:p>
            <a:r>
              <a:rPr lang="en-US" sz="3200" dirty="0"/>
              <a:t>Particle size</a:t>
            </a:r>
          </a:p>
          <a:p>
            <a:r>
              <a:rPr lang="en-US" sz="3200" dirty="0"/>
              <a:t>Moisture</a:t>
            </a:r>
          </a:p>
          <a:p>
            <a:r>
              <a:rPr lang="en-US" sz="3200" dirty="0"/>
              <a:t>Pile temperature</a:t>
            </a:r>
          </a:p>
          <a:p>
            <a:r>
              <a:rPr lang="en-US" sz="3200" b="1" dirty="0"/>
              <a:t>Time</a:t>
            </a:r>
          </a:p>
        </p:txBody>
      </p:sp>
    </p:spTree>
    <p:extLst>
      <p:ext uri="{BB962C8B-B14F-4D97-AF65-F5344CB8AC3E}">
        <p14:creationId xmlns:p14="http://schemas.microsoft.com/office/powerpoint/2010/main" val="48562496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 name="Rectangle 36">
            <a:extLst>
              <a:ext uri="{FF2B5EF4-FFF2-40B4-BE49-F238E27FC236}">
                <a16:creationId xmlns:a16="http://schemas.microsoft.com/office/drawing/2014/main" id="{47421797-7B77-498E-A01C-0A1194615B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 y="0"/>
            <a:ext cx="12192001"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a:extLst>
              <a:ext uri="{FF2B5EF4-FFF2-40B4-BE49-F238E27FC236}">
                <a16:creationId xmlns:a16="http://schemas.microsoft.com/office/drawing/2014/main" id="{5C002EE5-E4FF-463C-8DAA-9AC0B6D407FF}"/>
              </a:ext>
            </a:extLst>
          </p:cNvPr>
          <p:cNvPicPr>
            <a:picLocks noChangeAspect="1"/>
          </p:cNvPicPr>
          <p:nvPr/>
        </p:nvPicPr>
        <p:blipFill rotWithShape="1">
          <a:blip r:embed="rId3"/>
          <a:srcRect/>
          <a:stretch/>
        </p:blipFill>
        <p:spPr>
          <a:xfrm>
            <a:off x="24" y="17"/>
            <a:ext cx="12191979" cy="6857988"/>
          </a:xfrm>
          <a:prstGeom prst="rect">
            <a:avLst/>
          </a:prstGeom>
        </p:spPr>
      </p:pic>
      <p:sp>
        <p:nvSpPr>
          <p:cNvPr id="39" name="Rectangle 38">
            <a:extLst>
              <a:ext uri="{FF2B5EF4-FFF2-40B4-BE49-F238E27FC236}">
                <a16:creationId xmlns:a16="http://schemas.microsoft.com/office/drawing/2014/main" id="{926D38EC-CD1B-456B-A813-64F8D8E71D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solidFill>
            <a:schemeClr val="bg1">
              <a:alpha val="94000"/>
            </a:schemeClr>
          </a:solidFill>
          <a:ln w="6350" cap="flat" cmpd="sng" algn="ctr">
            <a:noFill/>
            <a:prstDash val="solid"/>
          </a:ln>
          <a:effectLst>
            <a:softEdge rad="0"/>
          </a:effectLst>
        </p:spPr>
      </p:sp>
      <p:sp>
        <p:nvSpPr>
          <p:cNvPr id="43" name="Rectangle 40">
            <a:extLst>
              <a:ext uri="{FF2B5EF4-FFF2-40B4-BE49-F238E27FC236}">
                <a16:creationId xmlns:a16="http://schemas.microsoft.com/office/drawing/2014/main" id="{2DC18E46-CA2E-43A8-A2EC-61D30FAC36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 y="374904"/>
            <a:ext cx="11448288" cy="6108192"/>
          </a:xfrm>
          <a:prstGeom prst="rect">
            <a:avLst/>
          </a:prstGeom>
          <a:noFill/>
          <a:ln w="6350" cap="sq" cmpd="sng" algn="ctr">
            <a:solidFill>
              <a:schemeClr val="tx1">
                <a:lumMod val="75000"/>
                <a:lumOff val="25000"/>
              </a:schemeClr>
            </a:solidFill>
            <a:prstDash val="solid"/>
            <a:miter lim="800000"/>
          </a:ln>
          <a:effectLst/>
        </p:spPr>
      </p:sp>
      <p:sp>
        <p:nvSpPr>
          <p:cNvPr id="2" name="Title 1">
            <a:extLst>
              <a:ext uri="{FF2B5EF4-FFF2-40B4-BE49-F238E27FC236}">
                <a16:creationId xmlns:a16="http://schemas.microsoft.com/office/drawing/2014/main" id="{92C9295F-E638-4F61-AFE2-CF3E40556031}"/>
              </a:ext>
            </a:extLst>
          </p:cNvPr>
          <p:cNvSpPr>
            <a:spLocks noGrp="1"/>
          </p:cNvSpPr>
          <p:nvPr>
            <p:ph type="title"/>
          </p:nvPr>
        </p:nvSpPr>
        <p:spPr>
          <a:xfrm>
            <a:off x="1066800" y="642595"/>
            <a:ext cx="10058400" cy="1371600"/>
          </a:xfrm>
        </p:spPr>
        <p:txBody>
          <a:bodyPr>
            <a:normAutofit/>
          </a:bodyPr>
          <a:lstStyle/>
          <a:p>
            <a:r>
              <a:rPr lang="en-US" sz="4400" b="1" dirty="0"/>
              <a:t>Time</a:t>
            </a:r>
            <a:endParaRPr lang="en-US" b="1" dirty="0"/>
          </a:p>
        </p:txBody>
      </p:sp>
      <p:sp>
        <p:nvSpPr>
          <p:cNvPr id="3" name="Content Placeholder 2">
            <a:extLst>
              <a:ext uri="{FF2B5EF4-FFF2-40B4-BE49-F238E27FC236}">
                <a16:creationId xmlns:a16="http://schemas.microsoft.com/office/drawing/2014/main" id="{60998C18-7575-4C48-81CB-18F9BA64169E}"/>
              </a:ext>
            </a:extLst>
          </p:cNvPr>
          <p:cNvSpPr>
            <a:spLocks noGrp="1"/>
          </p:cNvSpPr>
          <p:nvPr>
            <p:ph idx="1"/>
          </p:nvPr>
        </p:nvSpPr>
        <p:spPr/>
        <p:txBody>
          <a:bodyPr>
            <a:normAutofit/>
          </a:bodyPr>
          <a:lstStyle/>
          <a:p>
            <a:pPr eaLnBrk="1" hangingPunct="1">
              <a:defRPr/>
            </a:pPr>
            <a:r>
              <a:rPr lang="en-US" altLang="en-US" sz="3200" b="1" dirty="0"/>
              <a:t>Mesophilic	</a:t>
            </a:r>
          </a:p>
          <a:p>
            <a:pPr lvl="1" eaLnBrk="1" hangingPunct="1">
              <a:defRPr/>
            </a:pPr>
            <a:r>
              <a:rPr lang="en-US" altLang="en-US" sz="2800" dirty="0"/>
              <a:t>a few days to 2 weeks</a:t>
            </a:r>
          </a:p>
          <a:p>
            <a:pPr eaLnBrk="1" hangingPunct="1">
              <a:defRPr/>
            </a:pPr>
            <a:r>
              <a:rPr lang="en-US" altLang="en-US" sz="3200" b="1" dirty="0"/>
              <a:t>Thermophilic</a:t>
            </a:r>
          </a:p>
          <a:p>
            <a:pPr lvl="1" eaLnBrk="1" hangingPunct="1">
              <a:defRPr/>
            </a:pPr>
            <a:r>
              <a:rPr lang="en-US" altLang="en-US" sz="2800" dirty="0"/>
              <a:t>3 weeks to several months</a:t>
            </a:r>
          </a:p>
          <a:p>
            <a:pPr eaLnBrk="1" hangingPunct="1">
              <a:defRPr/>
            </a:pPr>
            <a:r>
              <a:rPr lang="en-US" altLang="en-US" sz="3200" b="1" dirty="0"/>
              <a:t>Curing and maturation</a:t>
            </a:r>
          </a:p>
          <a:p>
            <a:pPr lvl="1" eaLnBrk="1" hangingPunct="1">
              <a:defRPr/>
            </a:pPr>
            <a:r>
              <a:rPr lang="en-US" altLang="en-US" sz="2800" dirty="0"/>
              <a:t>1 to several months</a:t>
            </a:r>
          </a:p>
          <a:p>
            <a:endParaRPr lang="en-US" dirty="0"/>
          </a:p>
        </p:txBody>
      </p:sp>
    </p:spTree>
    <p:extLst>
      <p:ext uri="{BB962C8B-B14F-4D97-AF65-F5344CB8AC3E}">
        <p14:creationId xmlns:p14="http://schemas.microsoft.com/office/powerpoint/2010/main" val="90009879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C002EE5-E4FF-463C-8DAA-9AC0B6D407FF}"/>
              </a:ext>
            </a:extLst>
          </p:cNvPr>
          <p:cNvPicPr>
            <a:picLocks noChangeAspect="1"/>
          </p:cNvPicPr>
          <p:nvPr/>
        </p:nvPicPr>
        <p:blipFill rotWithShape="1">
          <a:blip r:embed="rId3"/>
          <a:srcRect/>
          <a:stretch/>
        </p:blipFill>
        <p:spPr>
          <a:xfrm>
            <a:off x="24" y="17"/>
            <a:ext cx="12191979" cy="6857988"/>
          </a:xfrm>
          <a:prstGeom prst="rect">
            <a:avLst/>
          </a:prstGeom>
        </p:spPr>
      </p:pic>
      <p:pic>
        <p:nvPicPr>
          <p:cNvPr id="5" name="Content Placeholder 4">
            <a:extLst>
              <a:ext uri="{FF2B5EF4-FFF2-40B4-BE49-F238E27FC236}">
                <a16:creationId xmlns:a16="http://schemas.microsoft.com/office/drawing/2014/main" id="{54C29776-85A6-41FA-8B64-E70408EEC414}"/>
              </a:ext>
            </a:extLst>
          </p:cNvPr>
          <p:cNvPicPr>
            <a:picLocks noGrp="1" noChangeAspect="1"/>
          </p:cNvPicPr>
          <p:nvPr>
            <p:ph idx="1"/>
          </p:nvPr>
        </p:nvPicPr>
        <p:blipFill>
          <a:blip r:embed="rId4"/>
          <a:stretch>
            <a:fillRect/>
          </a:stretch>
        </p:blipFill>
        <p:spPr>
          <a:xfrm>
            <a:off x="2053780" y="781930"/>
            <a:ext cx="8084440" cy="5520682"/>
          </a:xfrm>
        </p:spPr>
      </p:pic>
    </p:spTree>
    <p:extLst>
      <p:ext uri="{BB962C8B-B14F-4D97-AF65-F5344CB8AC3E}">
        <p14:creationId xmlns:p14="http://schemas.microsoft.com/office/powerpoint/2010/main" val="8080099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 name="Rectangle 36">
            <a:extLst>
              <a:ext uri="{FF2B5EF4-FFF2-40B4-BE49-F238E27FC236}">
                <a16:creationId xmlns:a16="http://schemas.microsoft.com/office/drawing/2014/main" id="{47421797-7B77-498E-A01C-0A1194615B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 y="0"/>
            <a:ext cx="12192001"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a:extLst>
              <a:ext uri="{FF2B5EF4-FFF2-40B4-BE49-F238E27FC236}">
                <a16:creationId xmlns:a16="http://schemas.microsoft.com/office/drawing/2014/main" id="{5C002EE5-E4FF-463C-8DAA-9AC0B6D407FF}"/>
              </a:ext>
            </a:extLst>
          </p:cNvPr>
          <p:cNvPicPr>
            <a:picLocks noChangeAspect="1"/>
          </p:cNvPicPr>
          <p:nvPr/>
        </p:nvPicPr>
        <p:blipFill rotWithShape="1">
          <a:blip r:embed="rId3"/>
          <a:srcRect/>
          <a:stretch/>
        </p:blipFill>
        <p:spPr>
          <a:xfrm>
            <a:off x="24" y="17"/>
            <a:ext cx="12191979" cy="6857988"/>
          </a:xfrm>
          <a:prstGeom prst="rect">
            <a:avLst/>
          </a:prstGeom>
        </p:spPr>
      </p:pic>
      <p:sp>
        <p:nvSpPr>
          <p:cNvPr id="39" name="Rectangle 38">
            <a:extLst>
              <a:ext uri="{FF2B5EF4-FFF2-40B4-BE49-F238E27FC236}">
                <a16:creationId xmlns:a16="http://schemas.microsoft.com/office/drawing/2014/main" id="{926D38EC-CD1B-456B-A813-64F8D8E71D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solidFill>
            <a:schemeClr val="bg1">
              <a:alpha val="94000"/>
            </a:schemeClr>
          </a:solidFill>
          <a:ln w="6350" cap="flat" cmpd="sng" algn="ctr">
            <a:noFill/>
            <a:prstDash val="solid"/>
          </a:ln>
          <a:effectLst>
            <a:softEdge rad="0"/>
          </a:effectLst>
        </p:spPr>
      </p:sp>
      <p:sp>
        <p:nvSpPr>
          <p:cNvPr id="43" name="Rectangle 40">
            <a:extLst>
              <a:ext uri="{FF2B5EF4-FFF2-40B4-BE49-F238E27FC236}">
                <a16:creationId xmlns:a16="http://schemas.microsoft.com/office/drawing/2014/main" id="{2DC18E46-CA2E-43A8-A2EC-61D30FAC36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 y="374904"/>
            <a:ext cx="11448288" cy="6108192"/>
          </a:xfrm>
          <a:prstGeom prst="rect">
            <a:avLst/>
          </a:prstGeom>
          <a:noFill/>
          <a:ln w="6350" cap="sq" cmpd="sng" algn="ctr">
            <a:solidFill>
              <a:schemeClr val="tx1">
                <a:lumMod val="75000"/>
                <a:lumOff val="25000"/>
              </a:schemeClr>
            </a:solidFill>
            <a:prstDash val="solid"/>
            <a:miter lim="800000"/>
          </a:ln>
          <a:effectLst/>
        </p:spPr>
      </p:sp>
      <p:sp>
        <p:nvSpPr>
          <p:cNvPr id="2" name="Title 1">
            <a:extLst>
              <a:ext uri="{FF2B5EF4-FFF2-40B4-BE49-F238E27FC236}">
                <a16:creationId xmlns:a16="http://schemas.microsoft.com/office/drawing/2014/main" id="{92C9295F-E638-4F61-AFE2-CF3E40556031}"/>
              </a:ext>
            </a:extLst>
          </p:cNvPr>
          <p:cNvSpPr>
            <a:spLocks noGrp="1"/>
          </p:cNvSpPr>
          <p:nvPr>
            <p:ph type="title"/>
          </p:nvPr>
        </p:nvSpPr>
        <p:spPr>
          <a:xfrm>
            <a:off x="1066800" y="642595"/>
            <a:ext cx="10058400" cy="1371600"/>
          </a:xfrm>
        </p:spPr>
        <p:txBody>
          <a:bodyPr>
            <a:normAutofit/>
          </a:bodyPr>
          <a:lstStyle/>
          <a:p>
            <a:r>
              <a:rPr lang="en-US" b="1" dirty="0"/>
              <a:t>Why Compost?</a:t>
            </a:r>
          </a:p>
        </p:txBody>
      </p:sp>
      <p:sp>
        <p:nvSpPr>
          <p:cNvPr id="8" name="Content Placeholder 7">
            <a:extLst>
              <a:ext uri="{FF2B5EF4-FFF2-40B4-BE49-F238E27FC236}">
                <a16:creationId xmlns:a16="http://schemas.microsoft.com/office/drawing/2014/main" id="{2FF04B18-FA67-4793-96D4-F1276D26CF6E}"/>
              </a:ext>
            </a:extLst>
          </p:cNvPr>
          <p:cNvSpPr>
            <a:spLocks noGrp="1"/>
          </p:cNvSpPr>
          <p:nvPr>
            <p:ph idx="1"/>
          </p:nvPr>
        </p:nvSpPr>
        <p:spPr>
          <a:xfrm>
            <a:off x="820132" y="2103122"/>
            <a:ext cx="5377809" cy="4112283"/>
          </a:xfrm>
        </p:spPr>
        <p:txBody>
          <a:bodyPr>
            <a:normAutofit fontScale="92500" lnSpcReduction="10000"/>
          </a:bodyPr>
          <a:lstStyle/>
          <a:p>
            <a:pPr eaLnBrk="1" hangingPunct="1">
              <a:defRPr/>
            </a:pPr>
            <a:r>
              <a:rPr lang="en-US" altLang="en-US" sz="2800" dirty="0"/>
              <a:t>Turn waste products into an easily handled material</a:t>
            </a:r>
          </a:p>
          <a:p>
            <a:pPr lvl="1" eaLnBrk="1" hangingPunct="1">
              <a:defRPr/>
            </a:pPr>
            <a:r>
              <a:rPr lang="en-US" altLang="en-US" sz="2400" dirty="0"/>
              <a:t>Reduce weight, moisture content and odor of manure</a:t>
            </a:r>
          </a:p>
          <a:p>
            <a:pPr eaLnBrk="1" hangingPunct="1">
              <a:defRPr/>
            </a:pPr>
            <a:r>
              <a:rPr lang="en-US" altLang="en-US" sz="2800" dirty="0"/>
              <a:t>Create a valuable commodity</a:t>
            </a:r>
          </a:p>
          <a:p>
            <a:pPr lvl="1" eaLnBrk="1" hangingPunct="1">
              <a:defRPr/>
            </a:pPr>
            <a:r>
              <a:rPr lang="en-US" altLang="en-US" sz="2400" dirty="0"/>
              <a:t>Soil conditioner</a:t>
            </a:r>
          </a:p>
          <a:p>
            <a:pPr lvl="2" eaLnBrk="1" hangingPunct="1">
              <a:defRPr/>
            </a:pPr>
            <a:r>
              <a:rPr lang="en-US" altLang="en-US" sz="2400" dirty="0"/>
              <a:t>Adds organic matter</a:t>
            </a:r>
          </a:p>
          <a:p>
            <a:pPr lvl="2" eaLnBrk="1" hangingPunct="1">
              <a:defRPr/>
            </a:pPr>
            <a:r>
              <a:rPr lang="en-US" altLang="en-US" sz="2400" dirty="0"/>
              <a:t>Improves soil structure</a:t>
            </a:r>
          </a:p>
          <a:p>
            <a:pPr lvl="2" eaLnBrk="1" hangingPunct="1">
              <a:defRPr/>
            </a:pPr>
            <a:r>
              <a:rPr lang="en-US" altLang="en-US" sz="2400" dirty="0"/>
              <a:t>Reduces fertilizer requirements</a:t>
            </a:r>
          </a:p>
          <a:p>
            <a:pPr lvl="2" eaLnBrk="1" hangingPunct="1">
              <a:defRPr/>
            </a:pPr>
            <a:r>
              <a:rPr lang="en-US" altLang="en-US" sz="2400" dirty="0"/>
              <a:t>Reduces soil erosion</a:t>
            </a:r>
          </a:p>
          <a:p>
            <a:pPr marL="0" indent="0">
              <a:buNone/>
            </a:pPr>
            <a:endParaRPr lang="en-US" dirty="0"/>
          </a:p>
        </p:txBody>
      </p:sp>
      <p:pic>
        <p:nvPicPr>
          <p:cNvPr id="9" name="Picture 8">
            <a:extLst>
              <a:ext uri="{FF2B5EF4-FFF2-40B4-BE49-F238E27FC236}">
                <a16:creationId xmlns:a16="http://schemas.microsoft.com/office/drawing/2014/main" id="{EB98D715-047A-48F7-AF33-867195A7E207}"/>
              </a:ext>
            </a:extLst>
          </p:cNvPr>
          <p:cNvPicPr>
            <a:picLocks noChangeAspect="1"/>
          </p:cNvPicPr>
          <p:nvPr/>
        </p:nvPicPr>
        <p:blipFill>
          <a:blip r:embed="rId4"/>
          <a:stretch>
            <a:fillRect/>
          </a:stretch>
        </p:blipFill>
        <p:spPr>
          <a:xfrm>
            <a:off x="6405986" y="2163916"/>
            <a:ext cx="5131140" cy="3728049"/>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796248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8">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 name="Rectangle 36">
            <a:extLst>
              <a:ext uri="{FF2B5EF4-FFF2-40B4-BE49-F238E27FC236}">
                <a16:creationId xmlns:a16="http://schemas.microsoft.com/office/drawing/2014/main" id="{47421797-7B77-498E-A01C-0A1194615B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 y="0"/>
            <a:ext cx="12192001"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a:extLst>
              <a:ext uri="{FF2B5EF4-FFF2-40B4-BE49-F238E27FC236}">
                <a16:creationId xmlns:a16="http://schemas.microsoft.com/office/drawing/2014/main" id="{5C002EE5-E4FF-463C-8DAA-9AC0B6D407FF}"/>
              </a:ext>
            </a:extLst>
          </p:cNvPr>
          <p:cNvPicPr>
            <a:picLocks noChangeAspect="1"/>
          </p:cNvPicPr>
          <p:nvPr/>
        </p:nvPicPr>
        <p:blipFill rotWithShape="1">
          <a:blip r:embed="rId3"/>
          <a:srcRect/>
          <a:stretch/>
        </p:blipFill>
        <p:spPr>
          <a:xfrm>
            <a:off x="24" y="17"/>
            <a:ext cx="12191979" cy="6857988"/>
          </a:xfrm>
          <a:prstGeom prst="rect">
            <a:avLst/>
          </a:prstGeom>
        </p:spPr>
      </p:pic>
      <p:sp>
        <p:nvSpPr>
          <p:cNvPr id="39" name="Rectangle 38">
            <a:extLst>
              <a:ext uri="{FF2B5EF4-FFF2-40B4-BE49-F238E27FC236}">
                <a16:creationId xmlns:a16="http://schemas.microsoft.com/office/drawing/2014/main" id="{926D38EC-CD1B-456B-A813-64F8D8E71D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solidFill>
            <a:schemeClr val="bg1">
              <a:alpha val="94000"/>
            </a:schemeClr>
          </a:solidFill>
          <a:ln w="6350" cap="flat" cmpd="sng" algn="ctr">
            <a:noFill/>
            <a:prstDash val="solid"/>
          </a:ln>
          <a:effectLst>
            <a:softEdge rad="0"/>
          </a:effectLst>
        </p:spPr>
      </p:sp>
      <p:sp>
        <p:nvSpPr>
          <p:cNvPr id="43" name="Rectangle 40">
            <a:extLst>
              <a:ext uri="{FF2B5EF4-FFF2-40B4-BE49-F238E27FC236}">
                <a16:creationId xmlns:a16="http://schemas.microsoft.com/office/drawing/2014/main" id="{2DC18E46-CA2E-43A8-A2EC-61D30FAC36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 y="374904"/>
            <a:ext cx="11448288" cy="6108192"/>
          </a:xfrm>
          <a:prstGeom prst="rect">
            <a:avLst/>
          </a:prstGeom>
          <a:noFill/>
          <a:ln w="6350" cap="sq" cmpd="sng" algn="ctr">
            <a:solidFill>
              <a:schemeClr val="tx1">
                <a:lumMod val="75000"/>
                <a:lumOff val="25000"/>
              </a:schemeClr>
            </a:solidFill>
            <a:prstDash val="solid"/>
            <a:miter lim="800000"/>
          </a:ln>
          <a:effectLst/>
        </p:spPr>
      </p:sp>
      <p:sp>
        <p:nvSpPr>
          <p:cNvPr id="2" name="Title 1">
            <a:extLst>
              <a:ext uri="{FF2B5EF4-FFF2-40B4-BE49-F238E27FC236}">
                <a16:creationId xmlns:a16="http://schemas.microsoft.com/office/drawing/2014/main" id="{92C9295F-E638-4F61-AFE2-CF3E40556031}"/>
              </a:ext>
            </a:extLst>
          </p:cNvPr>
          <p:cNvSpPr>
            <a:spLocks noGrp="1"/>
          </p:cNvSpPr>
          <p:nvPr>
            <p:ph type="title"/>
          </p:nvPr>
        </p:nvSpPr>
        <p:spPr>
          <a:xfrm>
            <a:off x="1066800" y="642595"/>
            <a:ext cx="10058400" cy="1371600"/>
          </a:xfrm>
        </p:spPr>
        <p:txBody>
          <a:bodyPr>
            <a:normAutofit/>
          </a:bodyPr>
          <a:lstStyle/>
          <a:p>
            <a:r>
              <a:rPr lang="en-US" b="1" dirty="0"/>
              <a:t>Curing</a:t>
            </a:r>
          </a:p>
        </p:txBody>
      </p:sp>
      <p:sp>
        <p:nvSpPr>
          <p:cNvPr id="3" name="Content Placeholder 2">
            <a:extLst>
              <a:ext uri="{FF2B5EF4-FFF2-40B4-BE49-F238E27FC236}">
                <a16:creationId xmlns:a16="http://schemas.microsoft.com/office/drawing/2014/main" id="{60998C18-7575-4C48-81CB-18F9BA64169E}"/>
              </a:ext>
            </a:extLst>
          </p:cNvPr>
          <p:cNvSpPr>
            <a:spLocks noGrp="1"/>
          </p:cNvSpPr>
          <p:nvPr>
            <p:ph idx="1"/>
          </p:nvPr>
        </p:nvSpPr>
        <p:spPr/>
        <p:txBody>
          <a:bodyPr>
            <a:normAutofit/>
          </a:bodyPr>
          <a:lstStyle/>
          <a:p>
            <a:r>
              <a:rPr lang="en-US" sz="2800" dirty="0"/>
              <a:t>Occurs at low, mesophilic temperatures </a:t>
            </a:r>
          </a:p>
          <a:p>
            <a:r>
              <a:rPr lang="en-US" sz="2800" dirty="0"/>
              <a:t>Usually begins after pile temperature shows a steady decrease</a:t>
            </a:r>
          </a:p>
          <a:p>
            <a:r>
              <a:rPr lang="en-US" sz="2800" dirty="0"/>
              <a:t>Minimum curing time: 1 month</a:t>
            </a:r>
          </a:p>
        </p:txBody>
      </p:sp>
    </p:spTree>
    <p:extLst>
      <p:ext uri="{BB962C8B-B14F-4D97-AF65-F5344CB8AC3E}">
        <p14:creationId xmlns:p14="http://schemas.microsoft.com/office/powerpoint/2010/main" val="215451405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 name="Rectangle 36">
            <a:extLst>
              <a:ext uri="{FF2B5EF4-FFF2-40B4-BE49-F238E27FC236}">
                <a16:creationId xmlns:a16="http://schemas.microsoft.com/office/drawing/2014/main" id="{47421797-7B77-498E-A01C-0A1194615B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 y="0"/>
            <a:ext cx="12192001"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a:extLst>
              <a:ext uri="{FF2B5EF4-FFF2-40B4-BE49-F238E27FC236}">
                <a16:creationId xmlns:a16="http://schemas.microsoft.com/office/drawing/2014/main" id="{5C002EE5-E4FF-463C-8DAA-9AC0B6D407FF}"/>
              </a:ext>
            </a:extLst>
          </p:cNvPr>
          <p:cNvPicPr>
            <a:picLocks noChangeAspect="1"/>
          </p:cNvPicPr>
          <p:nvPr/>
        </p:nvPicPr>
        <p:blipFill rotWithShape="1">
          <a:blip r:embed="rId3"/>
          <a:srcRect/>
          <a:stretch/>
        </p:blipFill>
        <p:spPr>
          <a:xfrm>
            <a:off x="24" y="17"/>
            <a:ext cx="12191979" cy="6857988"/>
          </a:xfrm>
          <a:prstGeom prst="rect">
            <a:avLst/>
          </a:prstGeom>
        </p:spPr>
      </p:pic>
      <p:sp>
        <p:nvSpPr>
          <p:cNvPr id="39" name="Rectangle 38">
            <a:extLst>
              <a:ext uri="{FF2B5EF4-FFF2-40B4-BE49-F238E27FC236}">
                <a16:creationId xmlns:a16="http://schemas.microsoft.com/office/drawing/2014/main" id="{926D38EC-CD1B-456B-A813-64F8D8E71D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solidFill>
            <a:schemeClr val="bg1">
              <a:alpha val="94000"/>
            </a:schemeClr>
          </a:solidFill>
          <a:ln w="6350" cap="flat" cmpd="sng" algn="ctr">
            <a:noFill/>
            <a:prstDash val="solid"/>
          </a:ln>
          <a:effectLst>
            <a:softEdge rad="0"/>
          </a:effectLst>
        </p:spPr>
      </p:sp>
      <p:sp>
        <p:nvSpPr>
          <p:cNvPr id="43" name="Rectangle 40">
            <a:extLst>
              <a:ext uri="{FF2B5EF4-FFF2-40B4-BE49-F238E27FC236}">
                <a16:creationId xmlns:a16="http://schemas.microsoft.com/office/drawing/2014/main" id="{2DC18E46-CA2E-43A8-A2EC-61D30FAC36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 y="374904"/>
            <a:ext cx="11448288" cy="6108192"/>
          </a:xfrm>
          <a:prstGeom prst="rect">
            <a:avLst/>
          </a:prstGeom>
          <a:noFill/>
          <a:ln w="6350" cap="sq" cmpd="sng" algn="ctr">
            <a:solidFill>
              <a:schemeClr val="tx1">
                <a:lumMod val="75000"/>
                <a:lumOff val="25000"/>
              </a:schemeClr>
            </a:solidFill>
            <a:prstDash val="solid"/>
            <a:miter lim="800000"/>
          </a:ln>
          <a:effectLst/>
        </p:spPr>
      </p:sp>
      <p:sp>
        <p:nvSpPr>
          <p:cNvPr id="2" name="Title 1">
            <a:extLst>
              <a:ext uri="{FF2B5EF4-FFF2-40B4-BE49-F238E27FC236}">
                <a16:creationId xmlns:a16="http://schemas.microsoft.com/office/drawing/2014/main" id="{92C9295F-E638-4F61-AFE2-CF3E40556031}"/>
              </a:ext>
            </a:extLst>
          </p:cNvPr>
          <p:cNvSpPr>
            <a:spLocks noGrp="1"/>
          </p:cNvSpPr>
          <p:nvPr>
            <p:ph type="title"/>
          </p:nvPr>
        </p:nvSpPr>
        <p:spPr>
          <a:xfrm>
            <a:off x="1066800" y="642595"/>
            <a:ext cx="10058400" cy="1371600"/>
          </a:xfrm>
        </p:spPr>
        <p:txBody>
          <a:bodyPr>
            <a:normAutofit/>
          </a:bodyPr>
          <a:lstStyle/>
          <a:p>
            <a:r>
              <a:rPr lang="en-US" b="1" dirty="0"/>
              <a:t>The Composting Process</a:t>
            </a:r>
          </a:p>
        </p:txBody>
      </p:sp>
      <p:pic>
        <p:nvPicPr>
          <p:cNvPr id="1026" name="Picture 2" descr="Composting Cranberry Leaves BMP: Publications UMass Cranberry Station">
            <a:extLst>
              <a:ext uri="{FF2B5EF4-FFF2-40B4-BE49-F238E27FC236}">
                <a16:creationId xmlns:a16="http://schemas.microsoft.com/office/drawing/2014/main" id="{9C9DFC0E-0F06-4C83-BA18-32D6C5806617}"/>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1371594" y="2088133"/>
            <a:ext cx="9448819" cy="36535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067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 name="Rectangle 36">
            <a:extLst>
              <a:ext uri="{FF2B5EF4-FFF2-40B4-BE49-F238E27FC236}">
                <a16:creationId xmlns:a16="http://schemas.microsoft.com/office/drawing/2014/main" id="{47421797-7B77-498E-A01C-0A1194615B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 y="0"/>
            <a:ext cx="12192001"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a:extLst>
              <a:ext uri="{FF2B5EF4-FFF2-40B4-BE49-F238E27FC236}">
                <a16:creationId xmlns:a16="http://schemas.microsoft.com/office/drawing/2014/main" id="{5C002EE5-E4FF-463C-8DAA-9AC0B6D407FF}"/>
              </a:ext>
            </a:extLst>
          </p:cNvPr>
          <p:cNvPicPr>
            <a:picLocks noChangeAspect="1"/>
          </p:cNvPicPr>
          <p:nvPr/>
        </p:nvPicPr>
        <p:blipFill rotWithShape="1">
          <a:blip r:embed="rId2"/>
          <a:srcRect/>
          <a:stretch/>
        </p:blipFill>
        <p:spPr>
          <a:xfrm>
            <a:off x="24" y="17"/>
            <a:ext cx="12191979" cy="6857988"/>
          </a:xfrm>
          <a:prstGeom prst="rect">
            <a:avLst/>
          </a:prstGeom>
        </p:spPr>
      </p:pic>
      <p:sp>
        <p:nvSpPr>
          <p:cNvPr id="39" name="Rectangle 38">
            <a:extLst>
              <a:ext uri="{FF2B5EF4-FFF2-40B4-BE49-F238E27FC236}">
                <a16:creationId xmlns:a16="http://schemas.microsoft.com/office/drawing/2014/main" id="{926D38EC-CD1B-456B-A813-64F8D8E71D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solidFill>
            <a:schemeClr val="bg1">
              <a:alpha val="94000"/>
            </a:schemeClr>
          </a:solidFill>
          <a:ln w="6350" cap="flat" cmpd="sng" algn="ctr">
            <a:noFill/>
            <a:prstDash val="solid"/>
          </a:ln>
          <a:effectLst>
            <a:softEdge rad="0"/>
          </a:effectLst>
        </p:spPr>
      </p:sp>
      <p:sp>
        <p:nvSpPr>
          <p:cNvPr id="43" name="Rectangle 40">
            <a:extLst>
              <a:ext uri="{FF2B5EF4-FFF2-40B4-BE49-F238E27FC236}">
                <a16:creationId xmlns:a16="http://schemas.microsoft.com/office/drawing/2014/main" id="{2DC18E46-CA2E-43A8-A2EC-61D30FAC36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 y="374904"/>
            <a:ext cx="11448288" cy="6108192"/>
          </a:xfrm>
          <a:prstGeom prst="rect">
            <a:avLst/>
          </a:prstGeom>
          <a:noFill/>
          <a:ln w="6350" cap="sq" cmpd="sng" algn="ctr">
            <a:solidFill>
              <a:schemeClr val="tx1">
                <a:lumMod val="75000"/>
                <a:lumOff val="25000"/>
              </a:schemeClr>
            </a:solidFill>
            <a:prstDash val="solid"/>
            <a:miter lim="800000"/>
          </a:ln>
          <a:effectLst/>
        </p:spPr>
      </p:sp>
      <p:sp>
        <p:nvSpPr>
          <p:cNvPr id="2" name="Title 1">
            <a:extLst>
              <a:ext uri="{FF2B5EF4-FFF2-40B4-BE49-F238E27FC236}">
                <a16:creationId xmlns:a16="http://schemas.microsoft.com/office/drawing/2014/main" id="{92C9295F-E638-4F61-AFE2-CF3E40556031}"/>
              </a:ext>
            </a:extLst>
          </p:cNvPr>
          <p:cNvSpPr>
            <a:spLocks noGrp="1"/>
          </p:cNvSpPr>
          <p:nvPr>
            <p:ph type="title"/>
          </p:nvPr>
        </p:nvSpPr>
        <p:spPr>
          <a:xfrm>
            <a:off x="1066800" y="642595"/>
            <a:ext cx="10058400" cy="1371600"/>
          </a:xfrm>
        </p:spPr>
        <p:txBody>
          <a:bodyPr>
            <a:normAutofit/>
          </a:bodyPr>
          <a:lstStyle/>
          <a:p>
            <a:r>
              <a:rPr lang="en-US" b="1" dirty="0"/>
              <a:t>Composting Methods</a:t>
            </a:r>
          </a:p>
        </p:txBody>
      </p:sp>
      <p:sp>
        <p:nvSpPr>
          <p:cNvPr id="8" name="Content Placeholder 7">
            <a:extLst>
              <a:ext uri="{FF2B5EF4-FFF2-40B4-BE49-F238E27FC236}">
                <a16:creationId xmlns:a16="http://schemas.microsoft.com/office/drawing/2014/main" id="{2FF04B18-FA67-4793-96D4-F1276D26CF6E}"/>
              </a:ext>
            </a:extLst>
          </p:cNvPr>
          <p:cNvSpPr>
            <a:spLocks noGrp="1"/>
          </p:cNvSpPr>
          <p:nvPr>
            <p:ph idx="1"/>
          </p:nvPr>
        </p:nvSpPr>
        <p:spPr>
          <a:xfrm>
            <a:off x="1066800" y="1932495"/>
            <a:ext cx="10058400" cy="4355183"/>
          </a:xfrm>
        </p:spPr>
        <p:txBody>
          <a:bodyPr>
            <a:normAutofit/>
          </a:bodyPr>
          <a:lstStyle/>
          <a:p>
            <a:r>
              <a:rPr lang="en-US" sz="2400" dirty="0"/>
              <a:t>Passive composting (1-2 years)</a:t>
            </a:r>
          </a:p>
          <a:p>
            <a:pPr lvl="1"/>
            <a:r>
              <a:rPr lang="en-US" sz="2000" dirty="0"/>
              <a:t>Materials combined to decompose over time with little management</a:t>
            </a:r>
          </a:p>
          <a:p>
            <a:r>
              <a:rPr lang="en-US" sz="2400" b="1" dirty="0"/>
              <a:t>Windrow composting </a:t>
            </a:r>
            <a:r>
              <a:rPr lang="en-US" sz="2400" dirty="0"/>
              <a:t>(2-9 months)</a:t>
            </a:r>
          </a:p>
          <a:p>
            <a:pPr lvl="1"/>
            <a:r>
              <a:rPr lang="en-US" sz="2000" dirty="0"/>
              <a:t>Materials formed into long, narrow piles and turned	</a:t>
            </a:r>
          </a:p>
          <a:p>
            <a:r>
              <a:rPr lang="en-US" sz="2400" b="1" dirty="0"/>
              <a:t>Aerated static pile </a:t>
            </a:r>
            <a:r>
              <a:rPr lang="en-US" sz="2400" dirty="0"/>
              <a:t>(1 month)</a:t>
            </a:r>
          </a:p>
          <a:p>
            <a:pPr lvl="1"/>
            <a:r>
              <a:rPr lang="en-US" sz="2000" dirty="0"/>
              <a:t>Blowers force air through pipes into a pile</a:t>
            </a:r>
          </a:p>
          <a:p>
            <a:pPr lvl="1"/>
            <a:r>
              <a:rPr lang="en-US" sz="2000" dirty="0"/>
              <a:t>No turning</a:t>
            </a:r>
          </a:p>
          <a:p>
            <a:r>
              <a:rPr lang="en-US" sz="2400" b="1" dirty="0"/>
              <a:t>In-vessel composting </a:t>
            </a:r>
            <a:r>
              <a:rPr lang="en-US" sz="2400" dirty="0"/>
              <a:t>(1 week)</a:t>
            </a:r>
          </a:p>
          <a:p>
            <a:pPr lvl="1"/>
            <a:r>
              <a:rPr lang="en-US" sz="2200" dirty="0"/>
              <a:t>Materials contained in bins or other vessels</a:t>
            </a:r>
          </a:p>
          <a:p>
            <a:pPr lvl="1"/>
            <a:r>
              <a:rPr lang="en-US" sz="2200" dirty="0"/>
              <a:t>Varies from simple aerated bins to elaborate systems</a:t>
            </a:r>
          </a:p>
          <a:p>
            <a:endParaRPr lang="en-US" dirty="0"/>
          </a:p>
          <a:p>
            <a:endParaRPr lang="en-US" dirty="0"/>
          </a:p>
          <a:p>
            <a:pPr marL="0" indent="0">
              <a:buNone/>
            </a:pPr>
            <a:endParaRPr lang="en-US" dirty="0"/>
          </a:p>
        </p:txBody>
      </p:sp>
    </p:spTree>
    <p:extLst>
      <p:ext uri="{BB962C8B-B14F-4D97-AF65-F5344CB8AC3E}">
        <p14:creationId xmlns:p14="http://schemas.microsoft.com/office/powerpoint/2010/main" val="225795838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 name="Rectangle 36">
            <a:extLst>
              <a:ext uri="{FF2B5EF4-FFF2-40B4-BE49-F238E27FC236}">
                <a16:creationId xmlns:a16="http://schemas.microsoft.com/office/drawing/2014/main" id="{47421797-7B77-498E-A01C-0A1194615B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 y="0"/>
            <a:ext cx="12192001"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a:extLst>
              <a:ext uri="{FF2B5EF4-FFF2-40B4-BE49-F238E27FC236}">
                <a16:creationId xmlns:a16="http://schemas.microsoft.com/office/drawing/2014/main" id="{5C002EE5-E4FF-463C-8DAA-9AC0B6D407FF}"/>
              </a:ext>
            </a:extLst>
          </p:cNvPr>
          <p:cNvPicPr>
            <a:picLocks noChangeAspect="1"/>
          </p:cNvPicPr>
          <p:nvPr/>
        </p:nvPicPr>
        <p:blipFill rotWithShape="1">
          <a:blip r:embed="rId3"/>
          <a:srcRect/>
          <a:stretch/>
        </p:blipFill>
        <p:spPr>
          <a:xfrm>
            <a:off x="24" y="17"/>
            <a:ext cx="12191979" cy="6857988"/>
          </a:xfrm>
          <a:prstGeom prst="rect">
            <a:avLst/>
          </a:prstGeom>
        </p:spPr>
      </p:pic>
      <p:sp>
        <p:nvSpPr>
          <p:cNvPr id="39" name="Rectangle 38">
            <a:extLst>
              <a:ext uri="{FF2B5EF4-FFF2-40B4-BE49-F238E27FC236}">
                <a16:creationId xmlns:a16="http://schemas.microsoft.com/office/drawing/2014/main" id="{926D38EC-CD1B-456B-A813-64F8D8E71D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solidFill>
            <a:schemeClr val="bg1">
              <a:alpha val="94000"/>
            </a:schemeClr>
          </a:solidFill>
          <a:ln w="6350" cap="flat" cmpd="sng" algn="ctr">
            <a:noFill/>
            <a:prstDash val="solid"/>
          </a:ln>
          <a:effectLst>
            <a:softEdge rad="0"/>
          </a:effectLst>
        </p:spPr>
      </p:sp>
      <p:sp>
        <p:nvSpPr>
          <p:cNvPr id="43" name="Rectangle 40">
            <a:extLst>
              <a:ext uri="{FF2B5EF4-FFF2-40B4-BE49-F238E27FC236}">
                <a16:creationId xmlns:a16="http://schemas.microsoft.com/office/drawing/2014/main" id="{2DC18E46-CA2E-43A8-A2EC-61D30FAC36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 y="374904"/>
            <a:ext cx="11448288" cy="6108192"/>
          </a:xfrm>
          <a:prstGeom prst="rect">
            <a:avLst/>
          </a:prstGeom>
          <a:noFill/>
          <a:ln w="6350" cap="sq" cmpd="sng" algn="ctr">
            <a:solidFill>
              <a:schemeClr val="tx1">
                <a:lumMod val="75000"/>
                <a:lumOff val="25000"/>
              </a:schemeClr>
            </a:solidFill>
            <a:prstDash val="solid"/>
            <a:miter lim="800000"/>
          </a:ln>
          <a:effectLst/>
        </p:spPr>
      </p:sp>
      <p:sp>
        <p:nvSpPr>
          <p:cNvPr id="2" name="Title 1">
            <a:extLst>
              <a:ext uri="{FF2B5EF4-FFF2-40B4-BE49-F238E27FC236}">
                <a16:creationId xmlns:a16="http://schemas.microsoft.com/office/drawing/2014/main" id="{92C9295F-E638-4F61-AFE2-CF3E40556031}"/>
              </a:ext>
            </a:extLst>
          </p:cNvPr>
          <p:cNvSpPr>
            <a:spLocks noGrp="1"/>
          </p:cNvSpPr>
          <p:nvPr>
            <p:ph type="title"/>
          </p:nvPr>
        </p:nvSpPr>
        <p:spPr>
          <a:xfrm>
            <a:off x="1066800" y="642595"/>
            <a:ext cx="10058400" cy="1371600"/>
          </a:xfrm>
        </p:spPr>
        <p:txBody>
          <a:bodyPr>
            <a:normAutofit/>
          </a:bodyPr>
          <a:lstStyle/>
          <a:p>
            <a:r>
              <a:rPr lang="en-US" b="1" dirty="0"/>
              <a:t>Windrow Composting</a:t>
            </a:r>
          </a:p>
        </p:txBody>
      </p:sp>
      <p:sp>
        <p:nvSpPr>
          <p:cNvPr id="8" name="Content Placeholder 7">
            <a:extLst>
              <a:ext uri="{FF2B5EF4-FFF2-40B4-BE49-F238E27FC236}">
                <a16:creationId xmlns:a16="http://schemas.microsoft.com/office/drawing/2014/main" id="{2FF04B18-FA67-4793-96D4-F1276D26CF6E}"/>
              </a:ext>
            </a:extLst>
          </p:cNvPr>
          <p:cNvSpPr>
            <a:spLocks noGrp="1"/>
          </p:cNvSpPr>
          <p:nvPr>
            <p:ph idx="1"/>
          </p:nvPr>
        </p:nvSpPr>
        <p:spPr>
          <a:xfrm>
            <a:off x="6410528" y="2103119"/>
            <a:ext cx="5019472" cy="4112285"/>
          </a:xfrm>
        </p:spPr>
        <p:txBody>
          <a:bodyPr>
            <a:normAutofit/>
          </a:bodyPr>
          <a:lstStyle/>
          <a:p>
            <a:r>
              <a:rPr lang="en-US" sz="2400" dirty="0"/>
              <a:t>3-12 feet high; 10-20 feet wide windrows </a:t>
            </a:r>
          </a:p>
          <a:p>
            <a:r>
              <a:rPr lang="en-US" sz="2400" dirty="0"/>
              <a:t>Must maintain a turning schedule</a:t>
            </a:r>
          </a:p>
          <a:p>
            <a:r>
              <a:rPr lang="en-US" sz="2400" dirty="0"/>
              <a:t>More labor intensive than static aerated piles</a:t>
            </a:r>
          </a:p>
          <a:p>
            <a:r>
              <a:rPr lang="en-US" sz="2400" dirty="0"/>
              <a:t>Common on farm operations</a:t>
            </a:r>
          </a:p>
        </p:txBody>
      </p:sp>
      <p:pic>
        <p:nvPicPr>
          <p:cNvPr id="10" name="Picture 9">
            <a:extLst>
              <a:ext uri="{FF2B5EF4-FFF2-40B4-BE49-F238E27FC236}">
                <a16:creationId xmlns:a16="http://schemas.microsoft.com/office/drawing/2014/main" id="{9C151FE4-9FBD-4413-8451-19BC75C3A358}"/>
              </a:ext>
            </a:extLst>
          </p:cNvPr>
          <p:cNvPicPr>
            <a:picLocks noChangeAspect="1"/>
          </p:cNvPicPr>
          <p:nvPr/>
        </p:nvPicPr>
        <p:blipFill>
          <a:blip r:embed="rId4"/>
          <a:stretch>
            <a:fillRect/>
          </a:stretch>
        </p:blipFill>
        <p:spPr>
          <a:xfrm>
            <a:off x="1190803" y="1843492"/>
            <a:ext cx="4810125" cy="4124325"/>
          </a:xfrm>
          <a:prstGeom prst="rect">
            <a:avLst/>
          </a:prstGeom>
        </p:spPr>
      </p:pic>
    </p:spTree>
    <p:extLst>
      <p:ext uri="{BB962C8B-B14F-4D97-AF65-F5344CB8AC3E}">
        <p14:creationId xmlns:p14="http://schemas.microsoft.com/office/powerpoint/2010/main" val="131911350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 name="Rectangle 36">
            <a:extLst>
              <a:ext uri="{FF2B5EF4-FFF2-40B4-BE49-F238E27FC236}">
                <a16:creationId xmlns:a16="http://schemas.microsoft.com/office/drawing/2014/main" id="{47421797-7B77-498E-A01C-0A1194615B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 y="0"/>
            <a:ext cx="12192001"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panose="02020404030301010803"/>
              <a:ea typeface="+mn-ea"/>
              <a:cs typeface="+mn-cs"/>
            </a:endParaRPr>
          </a:p>
        </p:txBody>
      </p:sp>
      <p:pic>
        <p:nvPicPr>
          <p:cNvPr id="4" name="Picture 3">
            <a:extLst>
              <a:ext uri="{FF2B5EF4-FFF2-40B4-BE49-F238E27FC236}">
                <a16:creationId xmlns:a16="http://schemas.microsoft.com/office/drawing/2014/main" id="{5C002EE5-E4FF-463C-8DAA-9AC0B6D407FF}"/>
              </a:ext>
            </a:extLst>
          </p:cNvPr>
          <p:cNvPicPr>
            <a:picLocks noChangeAspect="1"/>
          </p:cNvPicPr>
          <p:nvPr/>
        </p:nvPicPr>
        <p:blipFill rotWithShape="1">
          <a:blip r:embed="rId3"/>
          <a:srcRect/>
          <a:stretch/>
        </p:blipFill>
        <p:spPr>
          <a:xfrm>
            <a:off x="24" y="17"/>
            <a:ext cx="12191979" cy="6857988"/>
          </a:xfrm>
          <a:prstGeom prst="rect">
            <a:avLst/>
          </a:prstGeom>
        </p:spPr>
      </p:pic>
      <p:sp>
        <p:nvSpPr>
          <p:cNvPr id="39" name="Rectangle 38">
            <a:extLst>
              <a:ext uri="{FF2B5EF4-FFF2-40B4-BE49-F238E27FC236}">
                <a16:creationId xmlns:a16="http://schemas.microsoft.com/office/drawing/2014/main" id="{926D38EC-CD1B-456B-A813-64F8D8E71D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solidFill>
            <a:schemeClr val="bg1">
              <a:alpha val="94000"/>
            </a:schemeClr>
          </a:solidFill>
          <a:ln w="6350" cap="flat" cmpd="sng" algn="ctr">
            <a:noFill/>
            <a:prstDash val="solid"/>
          </a:ln>
          <a:effectLst>
            <a:softEdge rad="0"/>
          </a:effectLst>
        </p:spPr>
      </p:sp>
      <p:sp>
        <p:nvSpPr>
          <p:cNvPr id="43" name="Rectangle 40">
            <a:extLst>
              <a:ext uri="{FF2B5EF4-FFF2-40B4-BE49-F238E27FC236}">
                <a16:creationId xmlns:a16="http://schemas.microsoft.com/office/drawing/2014/main" id="{2DC18E46-CA2E-43A8-A2EC-61D30FAC36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 y="374904"/>
            <a:ext cx="11448288" cy="6108192"/>
          </a:xfrm>
          <a:prstGeom prst="rect">
            <a:avLst/>
          </a:prstGeom>
          <a:noFill/>
          <a:ln w="6350" cap="sq" cmpd="sng" algn="ctr">
            <a:solidFill>
              <a:schemeClr val="tx1">
                <a:lumMod val="75000"/>
                <a:lumOff val="25000"/>
              </a:schemeClr>
            </a:solidFill>
            <a:prstDash val="solid"/>
            <a:miter lim="800000"/>
          </a:ln>
          <a:effectLst/>
        </p:spPr>
      </p:sp>
      <p:sp>
        <p:nvSpPr>
          <p:cNvPr id="2" name="Title 1">
            <a:extLst>
              <a:ext uri="{FF2B5EF4-FFF2-40B4-BE49-F238E27FC236}">
                <a16:creationId xmlns:a16="http://schemas.microsoft.com/office/drawing/2014/main" id="{92C9295F-E638-4F61-AFE2-CF3E40556031}"/>
              </a:ext>
            </a:extLst>
          </p:cNvPr>
          <p:cNvSpPr>
            <a:spLocks noGrp="1"/>
          </p:cNvSpPr>
          <p:nvPr>
            <p:ph type="title"/>
          </p:nvPr>
        </p:nvSpPr>
        <p:spPr>
          <a:xfrm>
            <a:off x="1066800" y="642595"/>
            <a:ext cx="10058400" cy="1371600"/>
          </a:xfrm>
        </p:spPr>
        <p:txBody>
          <a:bodyPr>
            <a:normAutofit/>
          </a:bodyPr>
          <a:lstStyle/>
          <a:p>
            <a:r>
              <a:rPr lang="en-US" b="1" dirty="0"/>
              <a:t>Turning compost piles</a:t>
            </a:r>
          </a:p>
        </p:txBody>
      </p:sp>
      <p:sp>
        <p:nvSpPr>
          <p:cNvPr id="8" name="Content Placeholder 7">
            <a:extLst>
              <a:ext uri="{FF2B5EF4-FFF2-40B4-BE49-F238E27FC236}">
                <a16:creationId xmlns:a16="http://schemas.microsoft.com/office/drawing/2014/main" id="{2FF04B18-FA67-4793-96D4-F1276D26CF6E}"/>
              </a:ext>
            </a:extLst>
          </p:cNvPr>
          <p:cNvSpPr>
            <a:spLocks noGrp="1"/>
          </p:cNvSpPr>
          <p:nvPr>
            <p:ph idx="1"/>
          </p:nvPr>
        </p:nvSpPr>
        <p:spPr>
          <a:xfrm>
            <a:off x="767208" y="1865375"/>
            <a:ext cx="5662689" cy="4489995"/>
          </a:xfrm>
        </p:spPr>
        <p:txBody>
          <a:bodyPr>
            <a:normAutofit fontScale="92500" lnSpcReduction="10000"/>
          </a:bodyPr>
          <a:lstStyle/>
          <a:p>
            <a:pPr eaLnBrk="1" hangingPunct="1">
              <a:defRPr/>
            </a:pPr>
            <a:r>
              <a:rPr lang="en-US" altLang="en-US" sz="2800" dirty="0"/>
              <a:t>Turning Equipment</a:t>
            </a:r>
          </a:p>
          <a:p>
            <a:pPr lvl="1">
              <a:lnSpc>
                <a:spcPct val="90000"/>
              </a:lnSpc>
              <a:defRPr/>
            </a:pPr>
            <a:r>
              <a:rPr lang="en-US" altLang="en-US" sz="2400" dirty="0"/>
              <a:t>Pitchfork</a:t>
            </a:r>
          </a:p>
          <a:p>
            <a:pPr lvl="1">
              <a:lnSpc>
                <a:spcPct val="90000"/>
              </a:lnSpc>
              <a:defRPr/>
            </a:pPr>
            <a:r>
              <a:rPr lang="en-US" altLang="en-US" sz="2400" dirty="0"/>
              <a:t>Bucket loader on a tractor</a:t>
            </a:r>
          </a:p>
          <a:p>
            <a:pPr lvl="1">
              <a:lnSpc>
                <a:spcPct val="90000"/>
              </a:lnSpc>
              <a:defRPr/>
            </a:pPr>
            <a:r>
              <a:rPr lang="en-US" altLang="en-US" sz="2400" dirty="0"/>
              <a:t>PTO-driven compost turners</a:t>
            </a:r>
          </a:p>
          <a:p>
            <a:pPr lvl="1">
              <a:lnSpc>
                <a:spcPct val="90000"/>
              </a:lnSpc>
              <a:defRPr/>
            </a:pPr>
            <a:r>
              <a:rPr lang="en-US" altLang="en-US" sz="2400" dirty="0"/>
              <a:t>Self-driven windrow turners</a:t>
            </a:r>
          </a:p>
          <a:p>
            <a:pPr lvl="2">
              <a:lnSpc>
                <a:spcPct val="90000"/>
              </a:lnSpc>
              <a:defRPr/>
            </a:pPr>
            <a:r>
              <a:rPr lang="en-US" altLang="en-US" sz="2400" dirty="0"/>
              <a:t>Auger turner</a:t>
            </a:r>
          </a:p>
          <a:p>
            <a:pPr lvl="2">
              <a:lnSpc>
                <a:spcPct val="90000"/>
              </a:lnSpc>
              <a:defRPr/>
            </a:pPr>
            <a:r>
              <a:rPr lang="en-US" altLang="en-US" sz="2400" dirty="0"/>
              <a:t>Elevating face turner</a:t>
            </a:r>
          </a:p>
          <a:p>
            <a:pPr eaLnBrk="1" hangingPunct="1">
              <a:defRPr/>
            </a:pPr>
            <a:r>
              <a:rPr lang="en-US" altLang="en-US" sz="2800" dirty="0"/>
              <a:t>Fluffs pile and breaks up particles</a:t>
            </a:r>
          </a:p>
          <a:p>
            <a:pPr eaLnBrk="1" hangingPunct="1">
              <a:defRPr/>
            </a:pPr>
            <a:r>
              <a:rPr lang="en-US" altLang="en-US" sz="2800" i="1" u="sng" dirty="0"/>
              <a:t>Temporarily</a:t>
            </a:r>
            <a:r>
              <a:rPr lang="en-US" altLang="en-US" sz="2800" dirty="0"/>
              <a:t> adds oxygen</a:t>
            </a:r>
          </a:p>
          <a:p>
            <a:pPr lvl="1" eaLnBrk="1" hangingPunct="1">
              <a:defRPr/>
            </a:pPr>
            <a:r>
              <a:rPr lang="en-US" altLang="en-US" sz="2400" dirty="0"/>
              <a:t>added oxygen consumed within 1 hour in active pile</a:t>
            </a:r>
          </a:p>
          <a:p>
            <a:pPr marL="0" indent="0">
              <a:buNone/>
            </a:pPr>
            <a:endParaRPr lang="en-US" dirty="0"/>
          </a:p>
        </p:txBody>
      </p:sp>
      <p:pic>
        <p:nvPicPr>
          <p:cNvPr id="3" name="Picture 2">
            <a:extLst>
              <a:ext uri="{FF2B5EF4-FFF2-40B4-BE49-F238E27FC236}">
                <a16:creationId xmlns:a16="http://schemas.microsoft.com/office/drawing/2014/main" id="{D731BB63-DD62-4275-B922-9E7FFAD35CAF}"/>
              </a:ext>
            </a:extLst>
          </p:cNvPr>
          <p:cNvPicPr>
            <a:picLocks noChangeAspect="1"/>
          </p:cNvPicPr>
          <p:nvPr/>
        </p:nvPicPr>
        <p:blipFill>
          <a:blip r:embed="rId4"/>
          <a:stretch>
            <a:fillRect/>
          </a:stretch>
        </p:blipFill>
        <p:spPr>
          <a:xfrm>
            <a:off x="6567057" y="2449320"/>
            <a:ext cx="4857735" cy="2734904"/>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47969945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 name="Rectangle 36">
            <a:extLst>
              <a:ext uri="{FF2B5EF4-FFF2-40B4-BE49-F238E27FC236}">
                <a16:creationId xmlns:a16="http://schemas.microsoft.com/office/drawing/2014/main" id="{47421797-7B77-498E-A01C-0A1194615B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 y="0"/>
            <a:ext cx="12192001"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a:extLst>
              <a:ext uri="{FF2B5EF4-FFF2-40B4-BE49-F238E27FC236}">
                <a16:creationId xmlns:a16="http://schemas.microsoft.com/office/drawing/2014/main" id="{5C002EE5-E4FF-463C-8DAA-9AC0B6D407FF}"/>
              </a:ext>
            </a:extLst>
          </p:cNvPr>
          <p:cNvPicPr>
            <a:picLocks noChangeAspect="1"/>
          </p:cNvPicPr>
          <p:nvPr/>
        </p:nvPicPr>
        <p:blipFill rotWithShape="1">
          <a:blip r:embed="rId3"/>
          <a:srcRect/>
          <a:stretch/>
        </p:blipFill>
        <p:spPr>
          <a:xfrm>
            <a:off x="24" y="17"/>
            <a:ext cx="12191979" cy="6857988"/>
          </a:xfrm>
          <a:prstGeom prst="rect">
            <a:avLst/>
          </a:prstGeom>
        </p:spPr>
      </p:pic>
      <p:sp>
        <p:nvSpPr>
          <p:cNvPr id="39" name="Rectangle 38">
            <a:extLst>
              <a:ext uri="{FF2B5EF4-FFF2-40B4-BE49-F238E27FC236}">
                <a16:creationId xmlns:a16="http://schemas.microsoft.com/office/drawing/2014/main" id="{926D38EC-CD1B-456B-A813-64F8D8E71D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solidFill>
            <a:schemeClr val="bg1">
              <a:alpha val="94000"/>
            </a:schemeClr>
          </a:solidFill>
          <a:ln w="6350" cap="flat" cmpd="sng" algn="ctr">
            <a:noFill/>
            <a:prstDash val="solid"/>
          </a:ln>
          <a:effectLst>
            <a:softEdge rad="0"/>
          </a:effectLst>
        </p:spPr>
      </p:sp>
      <p:sp>
        <p:nvSpPr>
          <p:cNvPr id="43" name="Rectangle 40">
            <a:extLst>
              <a:ext uri="{FF2B5EF4-FFF2-40B4-BE49-F238E27FC236}">
                <a16:creationId xmlns:a16="http://schemas.microsoft.com/office/drawing/2014/main" id="{2DC18E46-CA2E-43A8-A2EC-61D30FAC36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 y="374904"/>
            <a:ext cx="11448288" cy="6108192"/>
          </a:xfrm>
          <a:prstGeom prst="rect">
            <a:avLst/>
          </a:prstGeom>
          <a:noFill/>
          <a:ln w="6350" cap="sq" cmpd="sng" algn="ctr">
            <a:solidFill>
              <a:schemeClr val="tx1">
                <a:lumMod val="75000"/>
                <a:lumOff val="25000"/>
              </a:schemeClr>
            </a:solidFill>
            <a:prstDash val="solid"/>
            <a:miter lim="800000"/>
          </a:ln>
          <a:effectLst/>
        </p:spPr>
      </p:sp>
      <p:sp>
        <p:nvSpPr>
          <p:cNvPr id="2" name="Title 1">
            <a:extLst>
              <a:ext uri="{FF2B5EF4-FFF2-40B4-BE49-F238E27FC236}">
                <a16:creationId xmlns:a16="http://schemas.microsoft.com/office/drawing/2014/main" id="{92C9295F-E638-4F61-AFE2-CF3E40556031}"/>
              </a:ext>
            </a:extLst>
          </p:cNvPr>
          <p:cNvSpPr>
            <a:spLocks noGrp="1"/>
          </p:cNvSpPr>
          <p:nvPr>
            <p:ph type="title"/>
          </p:nvPr>
        </p:nvSpPr>
        <p:spPr>
          <a:xfrm>
            <a:off x="1066800" y="642595"/>
            <a:ext cx="10058400" cy="1371600"/>
          </a:xfrm>
        </p:spPr>
        <p:txBody>
          <a:bodyPr>
            <a:normAutofit/>
          </a:bodyPr>
          <a:lstStyle/>
          <a:p>
            <a:r>
              <a:rPr lang="en-US" b="1" dirty="0"/>
              <a:t>Aerated static pile </a:t>
            </a:r>
          </a:p>
        </p:txBody>
      </p:sp>
      <p:sp>
        <p:nvSpPr>
          <p:cNvPr id="8" name="Content Placeholder 7">
            <a:extLst>
              <a:ext uri="{FF2B5EF4-FFF2-40B4-BE49-F238E27FC236}">
                <a16:creationId xmlns:a16="http://schemas.microsoft.com/office/drawing/2014/main" id="{2FF04B18-FA67-4793-96D4-F1276D26CF6E}"/>
              </a:ext>
            </a:extLst>
          </p:cNvPr>
          <p:cNvSpPr>
            <a:spLocks noGrp="1"/>
          </p:cNvSpPr>
          <p:nvPr>
            <p:ph idx="1"/>
          </p:nvPr>
        </p:nvSpPr>
        <p:spPr>
          <a:xfrm>
            <a:off x="6777578" y="2014195"/>
            <a:ext cx="4900481" cy="4282909"/>
          </a:xfrm>
        </p:spPr>
        <p:txBody>
          <a:bodyPr>
            <a:normAutofit fontScale="92500" lnSpcReduction="20000"/>
          </a:bodyPr>
          <a:lstStyle/>
          <a:p>
            <a:r>
              <a:rPr lang="en-US" sz="2600" dirty="0"/>
              <a:t>Blower supplies air to composting materials</a:t>
            </a:r>
          </a:p>
          <a:p>
            <a:r>
              <a:rPr lang="en-US" sz="2600" dirty="0"/>
              <a:t>No turning or agitation</a:t>
            </a:r>
          </a:p>
          <a:p>
            <a:r>
              <a:rPr lang="en-US" sz="2600" dirty="0"/>
              <a:t>Piles must maintain porosity throughout composting process</a:t>
            </a:r>
          </a:p>
          <a:p>
            <a:r>
              <a:rPr lang="en-US" sz="2600" dirty="0"/>
              <a:t>Easy to automate</a:t>
            </a:r>
          </a:p>
          <a:p>
            <a:r>
              <a:rPr lang="en-US" sz="2600" dirty="0"/>
              <a:t>Conserves nitrogen better than windrows</a:t>
            </a:r>
          </a:p>
          <a:p>
            <a:r>
              <a:rPr lang="en-US" sz="2600" dirty="0"/>
              <a:t>Common at sewage sludge facilities </a:t>
            </a:r>
          </a:p>
          <a:p>
            <a:endParaRPr lang="en-US" dirty="0"/>
          </a:p>
          <a:p>
            <a:endParaRPr lang="en-US" dirty="0"/>
          </a:p>
        </p:txBody>
      </p:sp>
      <p:pic>
        <p:nvPicPr>
          <p:cNvPr id="6" name="Picture 5">
            <a:extLst>
              <a:ext uri="{FF2B5EF4-FFF2-40B4-BE49-F238E27FC236}">
                <a16:creationId xmlns:a16="http://schemas.microsoft.com/office/drawing/2014/main" id="{D9AD46E5-9CFF-4CB2-B11D-0F6EEFCC5BF2}"/>
              </a:ext>
            </a:extLst>
          </p:cNvPr>
          <p:cNvPicPr>
            <a:picLocks noChangeAspect="1"/>
          </p:cNvPicPr>
          <p:nvPr/>
        </p:nvPicPr>
        <p:blipFill>
          <a:blip r:embed="rId4"/>
          <a:stretch>
            <a:fillRect/>
          </a:stretch>
        </p:blipFill>
        <p:spPr>
          <a:xfrm>
            <a:off x="769453" y="2251923"/>
            <a:ext cx="5870965" cy="2810947"/>
          </a:xfrm>
          <a:prstGeom prst="rect">
            <a:avLst/>
          </a:prstGeom>
        </p:spPr>
      </p:pic>
    </p:spTree>
    <p:extLst>
      <p:ext uri="{BB962C8B-B14F-4D97-AF65-F5344CB8AC3E}">
        <p14:creationId xmlns:p14="http://schemas.microsoft.com/office/powerpoint/2010/main" val="313225359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 name="Rectangle 36">
            <a:extLst>
              <a:ext uri="{FF2B5EF4-FFF2-40B4-BE49-F238E27FC236}">
                <a16:creationId xmlns:a16="http://schemas.microsoft.com/office/drawing/2014/main" id="{47421797-7B77-498E-A01C-0A1194615B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 y="0"/>
            <a:ext cx="12192001"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a:extLst>
              <a:ext uri="{FF2B5EF4-FFF2-40B4-BE49-F238E27FC236}">
                <a16:creationId xmlns:a16="http://schemas.microsoft.com/office/drawing/2014/main" id="{5C002EE5-E4FF-463C-8DAA-9AC0B6D407FF}"/>
              </a:ext>
            </a:extLst>
          </p:cNvPr>
          <p:cNvPicPr>
            <a:picLocks noChangeAspect="1"/>
          </p:cNvPicPr>
          <p:nvPr/>
        </p:nvPicPr>
        <p:blipFill rotWithShape="1">
          <a:blip r:embed="rId3"/>
          <a:srcRect/>
          <a:stretch/>
        </p:blipFill>
        <p:spPr>
          <a:xfrm>
            <a:off x="24" y="17"/>
            <a:ext cx="12191979" cy="6857988"/>
          </a:xfrm>
          <a:prstGeom prst="rect">
            <a:avLst/>
          </a:prstGeom>
        </p:spPr>
      </p:pic>
      <p:sp>
        <p:nvSpPr>
          <p:cNvPr id="39" name="Rectangle 38">
            <a:extLst>
              <a:ext uri="{FF2B5EF4-FFF2-40B4-BE49-F238E27FC236}">
                <a16:creationId xmlns:a16="http://schemas.microsoft.com/office/drawing/2014/main" id="{926D38EC-CD1B-456B-A813-64F8D8E71D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solidFill>
            <a:schemeClr val="bg1">
              <a:alpha val="94000"/>
            </a:schemeClr>
          </a:solidFill>
          <a:ln w="6350" cap="flat" cmpd="sng" algn="ctr">
            <a:noFill/>
            <a:prstDash val="solid"/>
          </a:ln>
          <a:effectLst>
            <a:softEdge rad="0"/>
          </a:effectLst>
        </p:spPr>
      </p:sp>
      <p:sp>
        <p:nvSpPr>
          <p:cNvPr id="43" name="Rectangle 40">
            <a:extLst>
              <a:ext uri="{FF2B5EF4-FFF2-40B4-BE49-F238E27FC236}">
                <a16:creationId xmlns:a16="http://schemas.microsoft.com/office/drawing/2014/main" id="{2DC18E46-CA2E-43A8-A2EC-61D30FAC36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 y="374904"/>
            <a:ext cx="11448288" cy="6108192"/>
          </a:xfrm>
          <a:prstGeom prst="rect">
            <a:avLst/>
          </a:prstGeom>
          <a:noFill/>
          <a:ln w="6350" cap="sq" cmpd="sng" algn="ctr">
            <a:solidFill>
              <a:schemeClr val="tx1">
                <a:lumMod val="75000"/>
                <a:lumOff val="25000"/>
              </a:schemeClr>
            </a:solidFill>
            <a:prstDash val="solid"/>
            <a:miter lim="800000"/>
          </a:ln>
          <a:effectLst/>
        </p:spPr>
      </p:sp>
      <p:sp>
        <p:nvSpPr>
          <p:cNvPr id="2" name="Title 1">
            <a:extLst>
              <a:ext uri="{FF2B5EF4-FFF2-40B4-BE49-F238E27FC236}">
                <a16:creationId xmlns:a16="http://schemas.microsoft.com/office/drawing/2014/main" id="{92C9295F-E638-4F61-AFE2-CF3E40556031}"/>
              </a:ext>
            </a:extLst>
          </p:cNvPr>
          <p:cNvSpPr>
            <a:spLocks noGrp="1"/>
          </p:cNvSpPr>
          <p:nvPr>
            <p:ph type="title"/>
          </p:nvPr>
        </p:nvSpPr>
        <p:spPr>
          <a:xfrm>
            <a:off x="1066800" y="642595"/>
            <a:ext cx="10058400" cy="1371600"/>
          </a:xfrm>
        </p:spPr>
        <p:txBody>
          <a:bodyPr>
            <a:normAutofit/>
          </a:bodyPr>
          <a:lstStyle/>
          <a:p>
            <a:r>
              <a:rPr lang="en-US" b="1" dirty="0"/>
              <a:t>In-vessel composting</a:t>
            </a:r>
          </a:p>
        </p:txBody>
      </p:sp>
      <p:sp>
        <p:nvSpPr>
          <p:cNvPr id="8" name="Content Placeholder 7">
            <a:extLst>
              <a:ext uri="{FF2B5EF4-FFF2-40B4-BE49-F238E27FC236}">
                <a16:creationId xmlns:a16="http://schemas.microsoft.com/office/drawing/2014/main" id="{2FF04B18-FA67-4793-96D4-F1276D26CF6E}"/>
              </a:ext>
            </a:extLst>
          </p:cNvPr>
          <p:cNvSpPr>
            <a:spLocks noGrp="1"/>
          </p:cNvSpPr>
          <p:nvPr>
            <p:ph idx="1"/>
          </p:nvPr>
        </p:nvSpPr>
        <p:spPr>
          <a:xfrm>
            <a:off x="1066797" y="1819642"/>
            <a:ext cx="5513112" cy="4282909"/>
          </a:xfrm>
        </p:spPr>
        <p:txBody>
          <a:bodyPr>
            <a:normAutofit/>
          </a:bodyPr>
          <a:lstStyle/>
          <a:p>
            <a:pPr marL="0" indent="0">
              <a:buNone/>
            </a:pPr>
            <a:r>
              <a:rPr lang="en-US" sz="3500" b="1" dirty="0"/>
              <a:t>Rotating Drums</a:t>
            </a:r>
          </a:p>
          <a:p>
            <a:pPr eaLnBrk="1" hangingPunct="1">
              <a:defRPr/>
            </a:pPr>
            <a:r>
              <a:rPr lang="en-US" altLang="en-US" sz="2400" dirty="0"/>
              <a:t>4-5 feet diameter, 8-16 feet long or more</a:t>
            </a:r>
          </a:p>
          <a:p>
            <a:pPr eaLnBrk="1" hangingPunct="1">
              <a:defRPr/>
            </a:pPr>
            <a:r>
              <a:rPr lang="en-US" altLang="en-US" sz="2400" dirty="0"/>
              <a:t>Load feedstocks at one end and remove compost from other end</a:t>
            </a:r>
          </a:p>
          <a:p>
            <a:pPr eaLnBrk="1" hangingPunct="1">
              <a:defRPr/>
            </a:pPr>
            <a:r>
              <a:rPr lang="en-US" altLang="en-US" sz="2400" dirty="0"/>
              <a:t>Aeration passive or forced</a:t>
            </a:r>
          </a:p>
          <a:p>
            <a:pPr eaLnBrk="1" hangingPunct="1">
              <a:defRPr/>
            </a:pPr>
            <a:r>
              <a:rPr lang="en-US" altLang="en-US" sz="2400" dirty="0"/>
              <a:t>Can be automated</a:t>
            </a:r>
          </a:p>
          <a:p>
            <a:pPr eaLnBrk="1" hangingPunct="1">
              <a:defRPr/>
            </a:pPr>
            <a:r>
              <a:rPr lang="en-US" altLang="en-US" sz="2400" dirty="0"/>
              <a:t>Composts in 3 weeks or less </a:t>
            </a:r>
          </a:p>
          <a:p>
            <a:endParaRPr lang="en-US" dirty="0"/>
          </a:p>
          <a:p>
            <a:endParaRPr lang="en-US" dirty="0"/>
          </a:p>
        </p:txBody>
      </p:sp>
      <p:pic>
        <p:nvPicPr>
          <p:cNvPr id="3" name="Picture 2">
            <a:extLst>
              <a:ext uri="{FF2B5EF4-FFF2-40B4-BE49-F238E27FC236}">
                <a16:creationId xmlns:a16="http://schemas.microsoft.com/office/drawing/2014/main" id="{ECC6C7FD-2A9C-463E-99F8-B10C62F2152B}"/>
              </a:ext>
            </a:extLst>
          </p:cNvPr>
          <p:cNvPicPr>
            <a:picLocks noChangeAspect="1"/>
          </p:cNvPicPr>
          <p:nvPr/>
        </p:nvPicPr>
        <p:blipFill>
          <a:blip r:embed="rId4"/>
          <a:stretch>
            <a:fillRect/>
          </a:stretch>
        </p:blipFill>
        <p:spPr>
          <a:xfrm>
            <a:off x="6901437" y="1682886"/>
            <a:ext cx="4069329" cy="3971414"/>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407915660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 name="Rectangle 36">
            <a:extLst>
              <a:ext uri="{FF2B5EF4-FFF2-40B4-BE49-F238E27FC236}">
                <a16:creationId xmlns:a16="http://schemas.microsoft.com/office/drawing/2014/main" id="{47421797-7B77-498E-A01C-0A1194615B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 y="0"/>
            <a:ext cx="12192001"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a:extLst>
              <a:ext uri="{FF2B5EF4-FFF2-40B4-BE49-F238E27FC236}">
                <a16:creationId xmlns:a16="http://schemas.microsoft.com/office/drawing/2014/main" id="{5C002EE5-E4FF-463C-8DAA-9AC0B6D407FF}"/>
              </a:ext>
            </a:extLst>
          </p:cNvPr>
          <p:cNvPicPr>
            <a:picLocks noChangeAspect="1"/>
          </p:cNvPicPr>
          <p:nvPr/>
        </p:nvPicPr>
        <p:blipFill rotWithShape="1">
          <a:blip r:embed="rId3"/>
          <a:srcRect/>
          <a:stretch/>
        </p:blipFill>
        <p:spPr>
          <a:xfrm>
            <a:off x="24" y="17"/>
            <a:ext cx="12191979" cy="6857988"/>
          </a:xfrm>
          <a:prstGeom prst="rect">
            <a:avLst/>
          </a:prstGeom>
        </p:spPr>
      </p:pic>
      <p:sp>
        <p:nvSpPr>
          <p:cNvPr id="39" name="Rectangle 38">
            <a:extLst>
              <a:ext uri="{FF2B5EF4-FFF2-40B4-BE49-F238E27FC236}">
                <a16:creationId xmlns:a16="http://schemas.microsoft.com/office/drawing/2014/main" id="{926D38EC-CD1B-456B-A813-64F8D8E71D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solidFill>
            <a:schemeClr val="bg1">
              <a:alpha val="94000"/>
            </a:schemeClr>
          </a:solidFill>
          <a:ln w="6350" cap="flat" cmpd="sng" algn="ctr">
            <a:noFill/>
            <a:prstDash val="solid"/>
          </a:ln>
          <a:effectLst>
            <a:softEdge rad="0"/>
          </a:effectLst>
        </p:spPr>
      </p:sp>
      <p:sp>
        <p:nvSpPr>
          <p:cNvPr id="43" name="Rectangle 40">
            <a:extLst>
              <a:ext uri="{FF2B5EF4-FFF2-40B4-BE49-F238E27FC236}">
                <a16:creationId xmlns:a16="http://schemas.microsoft.com/office/drawing/2014/main" id="{2DC18E46-CA2E-43A8-A2EC-61D30FAC36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 y="374904"/>
            <a:ext cx="11448288" cy="6108192"/>
          </a:xfrm>
          <a:prstGeom prst="rect">
            <a:avLst/>
          </a:prstGeom>
          <a:noFill/>
          <a:ln w="6350" cap="sq" cmpd="sng" algn="ctr">
            <a:solidFill>
              <a:schemeClr val="tx1">
                <a:lumMod val="75000"/>
                <a:lumOff val="25000"/>
              </a:schemeClr>
            </a:solidFill>
            <a:prstDash val="solid"/>
            <a:miter lim="800000"/>
          </a:ln>
          <a:effectLst/>
        </p:spPr>
      </p:sp>
      <p:sp>
        <p:nvSpPr>
          <p:cNvPr id="2" name="Title 1">
            <a:extLst>
              <a:ext uri="{FF2B5EF4-FFF2-40B4-BE49-F238E27FC236}">
                <a16:creationId xmlns:a16="http://schemas.microsoft.com/office/drawing/2014/main" id="{92C9295F-E638-4F61-AFE2-CF3E40556031}"/>
              </a:ext>
            </a:extLst>
          </p:cNvPr>
          <p:cNvSpPr>
            <a:spLocks noGrp="1"/>
          </p:cNvSpPr>
          <p:nvPr>
            <p:ph type="title"/>
          </p:nvPr>
        </p:nvSpPr>
        <p:spPr>
          <a:xfrm>
            <a:off x="1066800" y="642595"/>
            <a:ext cx="10058400" cy="1371600"/>
          </a:xfrm>
        </p:spPr>
        <p:txBody>
          <a:bodyPr>
            <a:normAutofit/>
          </a:bodyPr>
          <a:lstStyle/>
          <a:p>
            <a:r>
              <a:rPr lang="en-US" b="1" dirty="0"/>
              <a:t>USDA-National Organic Program</a:t>
            </a:r>
          </a:p>
        </p:txBody>
      </p:sp>
      <p:sp>
        <p:nvSpPr>
          <p:cNvPr id="8" name="Content Placeholder 7">
            <a:extLst>
              <a:ext uri="{FF2B5EF4-FFF2-40B4-BE49-F238E27FC236}">
                <a16:creationId xmlns:a16="http://schemas.microsoft.com/office/drawing/2014/main" id="{2FF04B18-FA67-4793-96D4-F1276D26CF6E}"/>
              </a:ext>
            </a:extLst>
          </p:cNvPr>
          <p:cNvSpPr>
            <a:spLocks noGrp="1"/>
          </p:cNvSpPr>
          <p:nvPr>
            <p:ph idx="1"/>
          </p:nvPr>
        </p:nvSpPr>
        <p:spPr>
          <a:xfrm>
            <a:off x="584462" y="1781666"/>
            <a:ext cx="10913632" cy="4572000"/>
          </a:xfrm>
        </p:spPr>
        <p:txBody>
          <a:bodyPr>
            <a:normAutofit lnSpcReduction="10000"/>
          </a:bodyPr>
          <a:lstStyle/>
          <a:p>
            <a:pPr marL="0" indent="0">
              <a:buNone/>
            </a:pPr>
            <a:r>
              <a:rPr lang="en-US" sz="2000" b="1" dirty="0"/>
              <a:t>NOP regulation 7 CFR 205.203(c):</a:t>
            </a:r>
          </a:p>
          <a:p>
            <a:pPr marL="0" indent="0">
              <a:buNone/>
            </a:pPr>
            <a:r>
              <a:rPr lang="en-US" sz="2000" i="1" dirty="0"/>
              <a:t>The producer must manage plant and animal materials to maintain or improve soil organic matter content in a manner that does not contribute to contamination of crops, soil, or water by plant nutrients, pathogenic organics, heavy metals, or residues of prohibited substances. Animal and plant materials includes:</a:t>
            </a:r>
          </a:p>
          <a:p>
            <a:pPr marL="0" indent="0">
              <a:buNone/>
            </a:pPr>
            <a:r>
              <a:rPr lang="en-US" sz="2000" i="1" dirty="0"/>
              <a:t>	(2) Composted plant and animal materials produced through a process that:</a:t>
            </a:r>
          </a:p>
          <a:p>
            <a:pPr marL="0" indent="0">
              <a:buNone/>
            </a:pPr>
            <a:r>
              <a:rPr lang="en-US" sz="2000" i="1" dirty="0"/>
              <a:t>		(</a:t>
            </a:r>
            <a:r>
              <a:rPr lang="en-US" sz="2000" i="1" dirty="0" err="1"/>
              <a:t>i</a:t>
            </a:r>
            <a:r>
              <a:rPr lang="en-US" sz="2000" i="1" dirty="0"/>
              <a:t>) Established an initial C:N ratio of between 25:1 and 40:1; and</a:t>
            </a:r>
          </a:p>
          <a:p>
            <a:pPr marL="0" indent="0">
              <a:buNone/>
            </a:pPr>
            <a:r>
              <a:rPr lang="en-US" sz="2000" i="1" dirty="0"/>
              <a:t>		(ii) Maintained a temperature of between 131°F and 170°F for 3 days using an in-vessel or static aerated pile system; or</a:t>
            </a:r>
          </a:p>
          <a:p>
            <a:pPr marL="0" indent="0">
              <a:buNone/>
            </a:pPr>
            <a:r>
              <a:rPr lang="en-US" sz="2000" i="1" dirty="0"/>
              <a:t>		(iii) Maintained a temperature of between 131°F and 170°F for 15 days using a windrow composting system, during which period, the materials must be turned a minimum of five times. </a:t>
            </a:r>
          </a:p>
          <a:p>
            <a:pPr marL="0" indent="0">
              <a:buNone/>
            </a:pPr>
            <a:endParaRPr lang="en-US" i="1" dirty="0"/>
          </a:p>
        </p:txBody>
      </p:sp>
    </p:spTree>
    <p:extLst>
      <p:ext uri="{BB962C8B-B14F-4D97-AF65-F5344CB8AC3E}">
        <p14:creationId xmlns:p14="http://schemas.microsoft.com/office/powerpoint/2010/main" val="71735748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 name="Rectangle 36">
            <a:extLst>
              <a:ext uri="{FF2B5EF4-FFF2-40B4-BE49-F238E27FC236}">
                <a16:creationId xmlns:a16="http://schemas.microsoft.com/office/drawing/2014/main" id="{47421797-7B77-498E-A01C-0A1194615B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 y="0"/>
            <a:ext cx="12192001"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a:extLst>
              <a:ext uri="{FF2B5EF4-FFF2-40B4-BE49-F238E27FC236}">
                <a16:creationId xmlns:a16="http://schemas.microsoft.com/office/drawing/2014/main" id="{5C002EE5-E4FF-463C-8DAA-9AC0B6D407FF}"/>
              </a:ext>
            </a:extLst>
          </p:cNvPr>
          <p:cNvPicPr>
            <a:picLocks noChangeAspect="1"/>
          </p:cNvPicPr>
          <p:nvPr/>
        </p:nvPicPr>
        <p:blipFill rotWithShape="1">
          <a:blip r:embed="rId3"/>
          <a:srcRect/>
          <a:stretch/>
        </p:blipFill>
        <p:spPr>
          <a:xfrm>
            <a:off x="21" y="10"/>
            <a:ext cx="12191979" cy="6857988"/>
          </a:xfrm>
          <a:prstGeom prst="rect">
            <a:avLst/>
          </a:prstGeom>
        </p:spPr>
      </p:pic>
      <p:sp>
        <p:nvSpPr>
          <p:cNvPr id="39" name="Rectangle 38">
            <a:extLst>
              <a:ext uri="{FF2B5EF4-FFF2-40B4-BE49-F238E27FC236}">
                <a16:creationId xmlns:a16="http://schemas.microsoft.com/office/drawing/2014/main" id="{926D38EC-CD1B-456B-A813-64F8D8E71D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solidFill>
            <a:schemeClr val="bg1">
              <a:alpha val="94000"/>
            </a:schemeClr>
          </a:solidFill>
          <a:ln w="6350" cap="flat" cmpd="sng" algn="ctr">
            <a:noFill/>
            <a:prstDash val="solid"/>
          </a:ln>
          <a:effectLst>
            <a:softEdge rad="0"/>
          </a:effectLst>
        </p:spPr>
      </p:sp>
      <p:sp>
        <p:nvSpPr>
          <p:cNvPr id="43" name="Rectangle 40">
            <a:extLst>
              <a:ext uri="{FF2B5EF4-FFF2-40B4-BE49-F238E27FC236}">
                <a16:creationId xmlns:a16="http://schemas.microsoft.com/office/drawing/2014/main" id="{2DC18E46-CA2E-43A8-A2EC-61D30FAC36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 y="374904"/>
            <a:ext cx="11448288" cy="6108192"/>
          </a:xfrm>
          <a:prstGeom prst="rect">
            <a:avLst/>
          </a:prstGeom>
          <a:noFill/>
          <a:ln w="6350" cap="sq" cmpd="sng" algn="ctr">
            <a:solidFill>
              <a:schemeClr val="tx1">
                <a:lumMod val="75000"/>
                <a:lumOff val="25000"/>
              </a:schemeClr>
            </a:solidFill>
            <a:prstDash val="solid"/>
            <a:miter lim="800000"/>
          </a:ln>
          <a:effectLst/>
        </p:spPr>
      </p:sp>
      <p:sp>
        <p:nvSpPr>
          <p:cNvPr id="2" name="Title 1">
            <a:extLst>
              <a:ext uri="{FF2B5EF4-FFF2-40B4-BE49-F238E27FC236}">
                <a16:creationId xmlns:a16="http://schemas.microsoft.com/office/drawing/2014/main" id="{92C9295F-E638-4F61-AFE2-CF3E40556031}"/>
              </a:ext>
            </a:extLst>
          </p:cNvPr>
          <p:cNvSpPr>
            <a:spLocks noGrp="1"/>
          </p:cNvSpPr>
          <p:nvPr>
            <p:ph type="title"/>
          </p:nvPr>
        </p:nvSpPr>
        <p:spPr>
          <a:xfrm>
            <a:off x="1066800" y="642595"/>
            <a:ext cx="10058400" cy="1371600"/>
          </a:xfrm>
        </p:spPr>
        <p:txBody>
          <a:bodyPr>
            <a:normAutofit/>
          </a:bodyPr>
          <a:lstStyle/>
          <a:p>
            <a:r>
              <a:rPr lang="en-US" b="1" dirty="0"/>
              <a:t>USDA-National Organic Program</a:t>
            </a:r>
          </a:p>
        </p:txBody>
      </p:sp>
      <p:sp>
        <p:nvSpPr>
          <p:cNvPr id="8" name="Content Placeholder 7">
            <a:extLst>
              <a:ext uri="{FF2B5EF4-FFF2-40B4-BE49-F238E27FC236}">
                <a16:creationId xmlns:a16="http://schemas.microsoft.com/office/drawing/2014/main" id="{2FF04B18-FA67-4793-96D4-F1276D26CF6E}"/>
              </a:ext>
            </a:extLst>
          </p:cNvPr>
          <p:cNvSpPr>
            <a:spLocks noGrp="1"/>
          </p:cNvSpPr>
          <p:nvPr>
            <p:ph idx="1"/>
          </p:nvPr>
        </p:nvSpPr>
        <p:spPr>
          <a:xfrm>
            <a:off x="725864" y="2103120"/>
            <a:ext cx="7616858" cy="4222266"/>
          </a:xfrm>
        </p:spPr>
        <p:txBody>
          <a:bodyPr>
            <a:normAutofit fontScale="92500"/>
          </a:bodyPr>
          <a:lstStyle/>
          <a:p>
            <a:pPr marL="0" indent="0">
              <a:buNone/>
            </a:pPr>
            <a:r>
              <a:rPr lang="en-US" sz="2600" b="1" dirty="0"/>
              <a:t>NOP Guidance 5021</a:t>
            </a:r>
            <a:endParaRPr lang="en-US" sz="1900" dirty="0"/>
          </a:p>
          <a:p>
            <a:pPr marL="0" indent="0">
              <a:buNone/>
            </a:pPr>
            <a:r>
              <a:rPr lang="en-US" sz="2200" dirty="0"/>
              <a:t>Other examples of acceptable composting methods include: </a:t>
            </a:r>
          </a:p>
          <a:p>
            <a:pPr marL="342900" indent="-342900">
              <a:buAutoNum type="arabicPeriod"/>
            </a:pPr>
            <a:r>
              <a:rPr lang="en-US" sz="2200" dirty="0"/>
              <a:t>Compost that is made from allowed feedstock materials (either </a:t>
            </a:r>
            <a:r>
              <a:rPr lang="en-US" sz="2200" dirty="0" err="1"/>
              <a:t>nonsynthetic</a:t>
            </a:r>
            <a:r>
              <a:rPr lang="en-US" sz="2200" dirty="0"/>
              <a:t> substances not prohibited at § 205.602, or synthetics approved for use as plant or soil amendments), and</a:t>
            </a:r>
          </a:p>
          <a:p>
            <a:pPr marL="342900" indent="-342900">
              <a:buAutoNum type="arabicPeriod"/>
            </a:pPr>
            <a:r>
              <a:rPr lang="en-US" sz="2200" dirty="0"/>
              <a:t>The compost pile is mixed or managed to ensure that all of the feedstock heats to the minimum of 131 F (55 C) for a minimum of three days. The monitoring of the above parameters must be documented in the OSP in accordance with § 205.203(c) and verified during the site visit. </a:t>
            </a:r>
          </a:p>
        </p:txBody>
      </p:sp>
      <p:pic>
        <p:nvPicPr>
          <p:cNvPr id="3" name="Picture 2">
            <a:extLst>
              <a:ext uri="{FF2B5EF4-FFF2-40B4-BE49-F238E27FC236}">
                <a16:creationId xmlns:a16="http://schemas.microsoft.com/office/drawing/2014/main" id="{89D98F8E-EB71-4C3C-AE28-CEAC8346BACE}"/>
              </a:ext>
            </a:extLst>
          </p:cNvPr>
          <p:cNvPicPr>
            <a:picLocks noChangeAspect="1"/>
          </p:cNvPicPr>
          <p:nvPr/>
        </p:nvPicPr>
        <p:blipFill>
          <a:blip r:embed="rId4"/>
          <a:stretch>
            <a:fillRect/>
          </a:stretch>
        </p:blipFill>
        <p:spPr>
          <a:xfrm>
            <a:off x="8765755" y="2448227"/>
            <a:ext cx="2472565" cy="2472565"/>
          </a:xfrm>
          <a:prstGeom prst="rect">
            <a:avLst/>
          </a:prstGeom>
        </p:spPr>
      </p:pic>
    </p:spTree>
    <p:extLst>
      <p:ext uri="{BB962C8B-B14F-4D97-AF65-F5344CB8AC3E}">
        <p14:creationId xmlns:p14="http://schemas.microsoft.com/office/powerpoint/2010/main" val="185941654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 name="Rectangle 36">
            <a:extLst>
              <a:ext uri="{FF2B5EF4-FFF2-40B4-BE49-F238E27FC236}">
                <a16:creationId xmlns:a16="http://schemas.microsoft.com/office/drawing/2014/main" id="{47421797-7B77-498E-A01C-0A1194615B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 y="0"/>
            <a:ext cx="12192001"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a:extLst>
              <a:ext uri="{FF2B5EF4-FFF2-40B4-BE49-F238E27FC236}">
                <a16:creationId xmlns:a16="http://schemas.microsoft.com/office/drawing/2014/main" id="{5C002EE5-E4FF-463C-8DAA-9AC0B6D407FF}"/>
              </a:ext>
            </a:extLst>
          </p:cNvPr>
          <p:cNvPicPr>
            <a:picLocks noChangeAspect="1"/>
          </p:cNvPicPr>
          <p:nvPr/>
        </p:nvPicPr>
        <p:blipFill rotWithShape="1">
          <a:blip r:embed="rId3"/>
          <a:srcRect/>
          <a:stretch/>
        </p:blipFill>
        <p:spPr>
          <a:xfrm>
            <a:off x="21" y="10"/>
            <a:ext cx="12191979" cy="6857988"/>
          </a:xfrm>
          <a:prstGeom prst="rect">
            <a:avLst/>
          </a:prstGeom>
        </p:spPr>
      </p:pic>
      <p:sp>
        <p:nvSpPr>
          <p:cNvPr id="39" name="Rectangle 38">
            <a:extLst>
              <a:ext uri="{FF2B5EF4-FFF2-40B4-BE49-F238E27FC236}">
                <a16:creationId xmlns:a16="http://schemas.microsoft.com/office/drawing/2014/main" id="{926D38EC-CD1B-456B-A813-64F8D8E71D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solidFill>
            <a:schemeClr val="bg1">
              <a:alpha val="94000"/>
            </a:schemeClr>
          </a:solidFill>
          <a:ln w="6350" cap="flat" cmpd="sng" algn="ctr">
            <a:noFill/>
            <a:prstDash val="solid"/>
          </a:ln>
          <a:effectLst>
            <a:softEdge rad="0"/>
          </a:effectLst>
        </p:spPr>
      </p:sp>
      <p:sp>
        <p:nvSpPr>
          <p:cNvPr id="43" name="Rectangle 40">
            <a:extLst>
              <a:ext uri="{FF2B5EF4-FFF2-40B4-BE49-F238E27FC236}">
                <a16:creationId xmlns:a16="http://schemas.microsoft.com/office/drawing/2014/main" id="{2DC18E46-CA2E-43A8-A2EC-61D30FAC36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 y="374904"/>
            <a:ext cx="11448288" cy="6108192"/>
          </a:xfrm>
          <a:prstGeom prst="rect">
            <a:avLst/>
          </a:prstGeom>
          <a:noFill/>
          <a:ln w="6350" cap="sq" cmpd="sng" algn="ctr">
            <a:solidFill>
              <a:schemeClr val="tx1">
                <a:lumMod val="75000"/>
                <a:lumOff val="25000"/>
              </a:schemeClr>
            </a:solidFill>
            <a:prstDash val="solid"/>
            <a:miter lim="800000"/>
          </a:ln>
          <a:effectLst/>
        </p:spPr>
      </p:sp>
      <p:pic>
        <p:nvPicPr>
          <p:cNvPr id="23" name="Content Placeholder 22">
            <a:extLst>
              <a:ext uri="{FF2B5EF4-FFF2-40B4-BE49-F238E27FC236}">
                <a16:creationId xmlns:a16="http://schemas.microsoft.com/office/drawing/2014/main" id="{8A1B9497-159E-44F9-99C7-E7805D63DF5F}"/>
              </a:ext>
            </a:extLst>
          </p:cNvPr>
          <p:cNvPicPr>
            <a:picLocks noGrp="1" noChangeAspect="1"/>
          </p:cNvPicPr>
          <p:nvPr>
            <p:ph idx="1"/>
          </p:nvPr>
        </p:nvPicPr>
        <p:blipFill>
          <a:blip r:embed="rId4"/>
          <a:stretch>
            <a:fillRect/>
          </a:stretch>
        </p:blipFill>
        <p:spPr>
          <a:xfrm>
            <a:off x="999744" y="300054"/>
            <a:ext cx="10192512" cy="6320202"/>
          </a:xfrm>
        </p:spPr>
      </p:pic>
    </p:spTree>
    <p:extLst>
      <p:ext uri="{BB962C8B-B14F-4D97-AF65-F5344CB8AC3E}">
        <p14:creationId xmlns:p14="http://schemas.microsoft.com/office/powerpoint/2010/main" val="21863979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 name="Rectangle 36">
            <a:extLst>
              <a:ext uri="{FF2B5EF4-FFF2-40B4-BE49-F238E27FC236}">
                <a16:creationId xmlns:a16="http://schemas.microsoft.com/office/drawing/2014/main" id="{47421797-7B77-498E-A01C-0A1194615B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 y="0"/>
            <a:ext cx="12192001"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a:extLst>
              <a:ext uri="{FF2B5EF4-FFF2-40B4-BE49-F238E27FC236}">
                <a16:creationId xmlns:a16="http://schemas.microsoft.com/office/drawing/2014/main" id="{5C002EE5-E4FF-463C-8DAA-9AC0B6D407FF}"/>
              </a:ext>
            </a:extLst>
          </p:cNvPr>
          <p:cNvPicPr>
            <a:picLocks noChangeAspect="1"/>
          </p:cNvPicPr>
          <p:nvPr/>
        </p:nvPicPr>
        <p:blipFill rotWithShape="1">
          <a:blip r:embed="rId3"/>
          <a:srcRect/>
          <a:stretch/>
        </p:blipFill>
        <p:spPr>
          <a:xfrm>
            <a:off x="24" y="17"/>
            <a:ext cx="12191979" cy="6857988"/>
          </a:xfrm>
          <a:prstGeom prst="rect">
            <a:avLst/>
          </a:prstGeom>
        </p:spPr>
      </p:pic>
      <p:sp>
        <p:nvSpPr>
          <p:cNvPr id="39" name="Rectangle 38">
            <a:extLst>
              <a:ext uri="{FF2B5EF4-FFF2-40B4-BE49-F238E27FC236}">
                <a16:creationId xmlns:a16="http://schemas.microsoft.com/office/drawing/2014/main" id="{926D38EC-CD1B-456B-A813-64F8D8E71D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solidFill>
            <a:schemeClr val="bg1">
              <a:alpha val="94000"/>
            </a:schemeClr>
          </a:solidFill>
          <a:ln w="6350" cap="flat" cmpd="sng" algn="ctr">
            <a:noFill/>
            <a:prstDash val="solid"/>
          </a:ln>
          <a:effectLst>
            <a:softEdge rad="0"/>
          </a:effectLst>
        </p:spPr>
      </p:sp>
      <p:sp>
        <p:nvSpPr>
          <p:cNvPr id="43" name="Rectangle 40">
            <a:extLst>
              <a:ext uri="{FF2B5EF4-FFF2-40B4-BE49-F238E27FC236}">
                <a16:creationId xmlns:a16="http://schemas.microsoft.com/office/drawing/2014/main" id="{2DC18E46-CA2E-43A8-A2EC-61D30FAC36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 y="374904"/>
            <a:ext cx="11448288" cy="6108192"/>
          </a:xfrm>
          <a:prstGeom prst="rect">
            <a:avLst/>
          </a:prstGeom>
          <a:noFill/>
          <a:ln w="6350" cap="sq" cmpd="sng" algn="ctr">
            <a:solidFill>
              <a:schemeClr val="tx1">
                <a:lumMod val="75000"/>
                <a:lumOff val="25000"/>
              </a:schemeClr>
            </a:solidFill>
            <a:prstDash val="solid"/>
            <a:miter lim="800000"/>
          </a:ln>
          <a:effectLst/>
        </p:spPr>
      </p:sp>
      <p:sp>
        <p:nvSpPr>
          <p:cNvPr id="2" name="Title 1">
            <a:extLst>
              <a:ext uri="{FF2B5EF4-FFF2-40B4-BE49-F238E27FC236}">
                <a16:creationId xmlns:a16="http://schemas.microsoft.com/office/drawing/2014/main" id="{92C9295F-E638-4F61-AFE2-CF3E40556031}"/>
              </a:ext>
            </a:extLst>
          </p:cNvPr>
          <p:cNvSpPr>
            <a:spLocks noGrp="1"/>
          </p:cNvSpPr>
          <p:nvPr>
            <p:ph type="title"/>
          </p:nvPr>
        </p:nvSpPr>
        <p:spPr>
          <a:xfrm>
            <a:off x="1066800" y="642595"/>
            <a:ext cx="10058400" cy="1371600"/>
          </a:xfrm>
        </p:spPr>
        <p:txBody>
          <a:bodyPr>
            <a:normAutofit/>
          </a:bodyPr>
          <a:lstStyle/>
          <a:p>
            <a:r>
              <a:rPr lang="en-US" b="1" dirty="0"/>
              <a:t>What is Composting?</a:t>
            </a:r>
          </a:p>
        </p:txBody>
      </p:sp>
      <p:sp>
        <p:nvSpPr>
          <p:cNvPr id="5" name="Content Placeholder 4">
            <a:extLst>
              <a:ext uri="{FF2B5EF4-FFF2-40B4-BE49-F238E27FC236}">
                <a16:creationId xmlns:a16="http://schemas.microsoft.com/office/drawing/2014/main" id="{DB0D7F85-0637-4392-BFD6-E03ED49A353F}"/>
              </a:ext>
            </a:extLst>
          </p:cNvPr>
          <p:cNvSpPr>
            <a:spLocks noGrp="1"/>
          </p:cNvSpPr>
          <p:nvPr>
            <p:ph idx="1"/>
          </p:nvPr>
        </p:nvSpPr>
        <p:spPr>
          <a:xfrm>
            <a:off x="603120" y="1741259"/>
            <a:ext cx="11067707" cy="4474155"/>
          </a:xfrm>
        </p:spPr>
        <p:txBody>
          <a:bodyPr>
            <a:normAutofit/>
          </a:bodyPr>
          <a:lstStyle/>
          <a:p>
            <a:pPr>
              <a:buFont typeface="Wingdings" panose="05000000000000000000" pitchFamily="2" charset="2"/>
              <a:buChar char="§"/>
            </a:pPr>
            <a:r>
              <a:rPr lang="en-US" sz="2400" dirty="0"/>
              <a:t>Aerobic (oxygen-requiring) decomposition of organic materials by microorganisms under controlled conditions</a:t>
            </a:r>
          </a:p>
        </p:txBody>
      </p:sp>
      <p:pic>
        <p:nvPicPr>
          <p:cNvPr id="6" name="Picture 5">
            <a:extLst>
              <a:ext uri="{FF2B5EF4-FFF2-40B4-BE49-F238E27FC236}">
                <a16:creationId xmlns:a16="http://schemas.microsoft.com/office/drawing/2014/main" id="{9DC5FE1A-4CCE-4178-8FDC-1B7BE47AC3DB}"/>
              </a:ext>
            </a:extLst>
          </p:cNvPr>
          <p:cNvPicPr>
            <a:picLocks noChangeAspect="1"/>
          </p:cNvPicPr>
          <p:nvPr/>
        </p:nvPicPr>
        <p:blipFill>
          <a:blip r:embed="rId4"/>
          <a:stretch>
            <a:fillRect/>
          </a:stretch>
        </p:blipFill>
        <p:spPr>
          <a:xfrm>
            <a:off x="2670446" y="2717223"/>
            <a:ext cx="6220636" cy="3498193"/>
          </a:xfrm>
          <a:prstGeom prst="rect">
            <a:avLst/>
          </a:prstGeom>
        </p:spPr>
      </p:pic>
    </p:spTree>
    <p:extLst>
      <p:ext uri="{BB962C8B-B14F-4D97-AF65-F5344CB8AC3E}">
        <p14:creationId xmlns:p14="http://schemas.microsoft.com/office/powerpoint/2010/main" val="609540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 name="Rectangle 36">
            <a:extLst>
              <a:ext uri="{FF2B5EF4-FFF2-40B4-BE49-F238E27FC236}">
                <a16:creationId xmlns:a16="http://schemas.microsoft.com/office/drawing/2014/main" id="{47421797-7B77-498E-A01C-0A1194615B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 y="0"/>
            <a:ext cx="12192001"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a:extLst>
              <a:ext uri="{FF2B5EF4-FFF2-40B4-BE49-F238E27FC236}">
                <a16:creationId xmlns:a16="http://schemas.microsoft.com/office/drawing/2014/main" id="{5C002EE5-E4FF-463C-8DAA-9AC0B6D407FF}"/>
              </a:ext>
            </a:extLst>
          </p:cNvPr>
          <p:cNvPicPr>
            <a:picLocks noChangeAspect="1"/>
          </p:cNvPicPr>
          <p:nvPr/>
        </p:nvPicPr>
        <p:blipFill rotWithShape="1">
          <a:blip r:embed="rId2"/>
          <a:srcRect/>
          <a:stretch/>
        </p:blipFill>
        <p:spPr>
          <a:xfrm>
            <a:off x="24" y="17"/>
            <a:ext cx="12191979" cy="6857988"/>
          </a:xfrm>
          <a:prstGeom prst="rect">
            <a:avLst/>
          </a:prstGeom>
        </p:spPr>
      </p:pic>
      <p:sp>
        <p:nvSpPr>
          <p:cNvPr id="39" name="Rectangle 38">
            <a:extLst>
              <a:ext uri="{FF2B5EF4-FFF2-40B4-BE49-F238E27FC236}">
                <a16:creationId xmlns:a16="http://schemas.microsoft.com/office/drawing/2014/main" id="{926D38EC-CD1B-456B-A813-64F8D8E71D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solidFill>
            <a:schemeClr val="bg1">
              <a:alpha val="94000"/>
            </a:schemeClr>
          </a:solidFill>
          <a:ln w="6350" cap="flat" cmpd="sng" algn="ctr">
            <a:noFill/>
            <a:prstDash val="solid"/>
          </a:ln>
          <a:effectLst>
            <a:softEdge rad="0"/>
          </a:effectLst>
        </p:spPr>
      </p:sp>
      <p:sp>
        <p:nvSpPr>
          <p:cNvPr id="43" name="Rectangle 40">
            <a:extLst>
              <a:ext uri="{FF2B5EF4-FFF2-40B4-BE49-F238E27FC236}">
                <a16:creationId xmlns:a16="http://schemas.microsoft.com/office/drawing/2014/main" id="{2DC18E46-CA2E-43A8-A2EC-61D30FAC36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 y="374904"/>
            <a:ext cx="11448288" cy="6108192"/>
          </a:xfrm>
          <a:prstGeom prst="rect">
            <a:avLst/>
          </a:prstGeom>
          <a:noFill/>
          <a:ln w="6350" cap="sq" cmpd="sng" algn="ctr">
            <a:solidFill>
              <a:schemeClr val="tx1">
                <a:lumMod val="75000"/>
                <a:lumOff val="25000"/>
              </a:schemeClr>
            </a:solidFill>
            <a:prstDash val="solid"/>
            <a:miter lim="800000"/>
          </a:ln>
          <a:effectLst/>
        </p:spPr>
      </p:sp>
      <p:sp>
        <p:nvSpPr>
          <p:cNvPr id="2" name="Title 1">
            <a:extLst>
              <a:ext uri="{FF2B5EF4-FFF2-40B4-BE49-F238E27FC236}">
                <a16:creationId xmlns:a16="http://schemas.microsoft.com/office/drawing/2014/main" id="{92C9295F-E638-4F61-AFE2-CF3E40556031}"/>
              </a:ext>
            </a:extLst>
          </p:cNvPr>
          <p:cNvSpPr>
            <a:spLocks noGrp="1"/>
          </p:cNvSpPr>
          <p:nvPr>
            <p:ph type="title"/>
          </p:nvPr>
        </p:nvSpPr>
        <p:spPr>
          <a:xfrm>
            <a:off x="1066800" y="642595"/>
            <a:ext cx="10058400" cy="1371600"/>
          </a:xfrm>
        </p:spPr>
        <p:txBody>
          <a:bodyPr>
            <a:normAutofit/>
          </a:bodyPr>
          <a:lstStyle/>
          <a:p>
            <a:r>
              <a:rPr lang="en-US" b="1" dirty="0"/>
              <a:t>Compost Resources</a:t>
            </a:r>
          </a:p>
        </p:txBody>
      </p:sp>
      <p:sp>
        <p:nvSpPr>
          <p:cNvPr id="8" name="Content Placeholder 7">
            <a:extLst>
              <a:ext uri="{FF2B5EF4-FFF2-40B4-BE49-F238E27FC236}">
                <a16:creationId xmlns:a16="http://schemas.microsoft.com/office/drawing/2014/main" id="{2FF04B18-FA67-4793-96D4-F1276D26CF6E}"/>
              </a:ext>
            </a:extLst>
          </p:cNvPr>
          <p:cNvSpPr>
            <a:spLocks noGrp="1"/>
          </p:cNvSpPr>
          <p:nvPr>
            <p:ph idx="1"/>
          </p:nvPr>
        </p:nvSpPr>
        <p:spPr>
          <a:xfrm>
            <a:off x="1066800" y="2103120"/>
            <a:ext cx="10058400" cy="3849624"/>
          </a:xfrm>
        </p:spPr>
        <p:txBody>
          <a:bodyPr/>
          <a:lstStyle/>
          <a:p>
            <a:pPr marL="0" indent="0" eaLnBrk="1" hangingPunct="1">
              <a:lnSpc>
                <a:spcPct val="90000"/>
              </a:lnSpc>
              <a:spcAft>
                <a:spcPts val="600"/>
              </a:spcAft>
              <a:buNone/>
              <a:defRPr/>
            </a:pPr>
            <a:r>
              <a:rPr lang="en-US" altLang="en-US" sz="2800" dirty="0"/>
              <a:t>On-Farm Composting Handbook </a:t>
            </a:r>
            <a:r>
              <a:rPr lang="en-US" altLang="en-US" sz="2800" dirty="0">
                <a:hlinkClick r:id="rId3"/>
              </a:rPr>
              <a:t>https://ecommons.cornell.edu/handle/1813/67142</a:t>
            </a:r>
            <a:endParaRPr lang="en-US" altLang="en-US" sz="2800" dirty="0"/>
          </a:p>
          <a:p>
            <a:pPr marL="0" indent="0" eaLnBrk="1" hangingPunct="1">
              <a:lnSpc>
                <a:spcPct val="90000"/>
              </a:lnSpc>
              <a:spcAft>
                <a:spcPts val="600"/>
              </a:spcAft>
              <a:buNone/>
              <a:defRPr/>
            </a:pPr>
            <a:r>
              <a:rPr lang="en-US" altLang="en-US" sz="2800" dirty="0"/>
              <a:t>Field Guide to On-Farm Composting </a:t>
            </a:r>
            <a:r>
              <a:rPr lang="en-US" altLang="en-US" sz="2800" dirty="0">
                <a:hlinkClick r:id="rId4"/>
              </a:rPr>
              <a:t>https://ecommons.cornell.edu/handle/1813/67148</a:t>
            </a:r>
            <a:endParaRPr lang="en-US" altLang="en-US" sz="2800" dirty="0"/>
          </a:p>
          <a:p>
            <a:pPr marL="0" indent="0" eaLnBrk="1" hangingPunct="1">
              <a:lnSpc>
                <a:spcPct val="90000"/>
              </a:lnSpc>
              <a:spcAft>
                <a:spcPts val="600"/>
              </a:spcAft>
              <a:buNone/>
              <a:defRPr/>
            </a:pPr>
            <a:r>
              <a:rPr lang="en-US" altLang="en-US" sz="2800" dirty="0"/>
              <a:t>U.S. Composting Council </a:t>
            </a:r>
            <a:r>
              <a:rPr lang="en-US" altLang="en-US" sz="2800" dirty="0">
                <a:hlinkClick r:id="rId5"/>
              </a:rPr>
              <a:t>http://www.compostingcouncil.org</a:t>
            </a:r>
            <a:endParaRPr lang="en-US" altLang="en-US" sz="2800" dirty="0"/>
          </a:p>
          <a:p>
            <a:pPr marL="0" indent="0" eaLnBrk="1" hangingPunct="1">
              <a:lnSpc>
                <a:spcPct val="90000"/>
              </a:lnSpc>
              <a:spcAft>
                <a:spcPts val="600"/>
              </a:spcAft>
              <a:buNone/>
              <a:defRPr/>
            </a:pPr>
            <a:r>
              <a:rPr lang="en-US" altLang="en-US" sz="2800" dirty="0"/>
              <a:t>Cornell University Composting </a:t>
            </a:r>
            <a:r>
              <a:rPr lang="en-US" altLang="en-US" sz="2800" dirty="0">
                <a:hlinkClick r:id="rId6"/>
              </a:rPr>
              <a:t>http://compost.css.cornell.edu/index.html</a:t>
            </a:r>
            <a:endParaRPr lang="en-US" altLang="en-US" sz="2800" dirty="0"/>
          </a:p>
          <a:p>
            <a:endParaRPr lang="en-US" dirty="0"/>
          </a:p>
        </p:txBody>
      </p:sp>
    </p:spTree>
    <p:extLst>
      <p:ext uri="{BB962C8B-B14F-4D97-AF65-F5344CB8AC3E}">
        <p14:creationId xmlns:p14="http://schemas.microsoft.com/office/powerpoint/2010/main" val="23046130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 name="Rectangle 36">
            <a:extLst>
              <a:ext uri="{FF2B5EF4-FFF2-40B4-BE49-F238E27FC236}">
                <a16:creationId xmlns:a16="http://schemas.microsoft.com/office/drawing/2014/main" id="{47421797-7B77-498E-A01C-0A1194615B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 y="0"/>
            <a:ext cx="12192001"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a:extLst>
              <a:ext uri="{FF2B5EF4-FFF2-40B4-BE49-F238E27FC236}">
                <a16:creationId xmlns:a16="http://schemas.microsoft.com/office/drawing/2014/main" id="{5C002EE5-E4FF-463C-8DAA-9AC0B6D407FF}"/>
              </a:ext>
            </a:extLst>
          </p:cNvPr>
          <p:cNvPicPr>
            <a:picLocks noChangeAspect="1"/>
          </p:cNvPicPr>
          <p:nvPr/>
        </p:nvPicPr>
        <p:blipFill rotWithShape="1">
          <a:blip r:embed="rId3"/>
          <a:srcRect/>
          <a:stretch/>
        </p:blipFill>
        <p:spPr>
          <a:xfrm>
            <a:off x="24" y="17"/>
            <a:ext cx="12191979" cy="6857988"/>
          </a:xfrm>
          <a:prstGeom prst="rect">
            <a:avLst/>
          </a:prstGeom>
        </p:spPr>
      </p:pic>
      <p:sp>
        <p:nvSpPr>
          <p:cNvPr id="39" name="Rectangle 38">
            <a:extLst>
              <a:ext uri="{FF2B5EF4-FFF2-40B4-BE49-F238E27FC236}">
                <a16:creationId xmlns:a16="http://schemas.microsoft.com/office/drawing/2014/main" id="{926D38EC-CD1B-456B-A813-64F8D8E71D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solidFill>
            <a:schemeClr val="bg1">
              <a:alpha val="94000"/>
            </a:schemeClr>
          </a:solidFill>
          <a:ln w="6350" cap="flat" cmpd="sng" algn="ctr">
            <a:noFill/>
            <a:prstDash val="solid"/>
          </a:ln>
          <a:effectLst>
            <a:softEdge rad="0"/>
          </a:effectLst>
        </p:spPr>
      </p:sp>
      <p:sp>
        <p:nvSpPr>
          <p:cNvPr id="43" name="Rectangle 40">
            <a:extLst>
              <a:ext uri="{FF2B5EF4-FFF2-40B4-BE49-F238E27FC236}">
                <a16:creationId xmlns:a16="http://schemas.microsoft.com/office/drawing/2014/main" id="{2DC18E46-CA2E-43A8-A2EC-61D30FAC36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 y="374904"/>
            <a:ext cx="11448288" cy="6108192"/>
          </a:xfrm>
          <a:prstGeom prst="rect">
            <a:avLst/>
          </a:prstGeom>
          <a:noFill/>
          <a:ln w="6350" cap="sq" cmpd="sng" algn="ctr">
            <a:solidFill>
              <a:schemeClr val="tx1">
                <a:lumMod val="75000"/>
                <a:lumOff val="25000"/>
              </a:schemeClr>
            </a:solidFill>
            <a:prstDash val="solid"/>
            <a:miter lim="800000"/>
          </a:ln>
          <a:effectLst/>
        </p:spPr>
      </p:sp>
      <p:sp>
        <p:nvSpPr>
          <p:cNvPr id="2" name="Title 1">
            <a:extLst>
              <a:ext uri="{FF2B5EF4-FFF2-40B4-BE49-F238E27FC236}">
                <a16:creationId xmlns:a16="http://schemas.microsoft.com/office/drawing/2014/main" id="{92C9295F-E638-4F61-AFE2-CF3E40556031}"/>
              </a:ext>
            </a:extLst>
          </p:cNvPr>
          <p:cNvSpPr>
            <a:spLocks noGrp="1"/>
          </p:cNvSpPr>
          <p:nvPr>
            <p:ph type="title"/>
          </p:nvPr>
        </p:nvSpPr>
        <p:spPr>
          <a:xfrm>
            <a:off x="1066800" y="642595"/>
            <a:ext cx="10058400" cy="1371600"/>
          </a:xfrm>
        </p:spPr>
        <p:txBody>
          <a:bodyPr>
            <a:normAutofit/>
          </a:bodyPr>
          <a:lstStyle/>
          <a:p>
            <a:r>
              <a:rPr lang="en-US" b="1" dirty="0"/>
              <a:t>Phases of Aerobic Composting</a:t>
            </a:r>
          </a:p>
        </p:txBody>
      </p:sp>
      <p:sp>
        <p:nvSpPr>
          <p:cNvPr id="8" name="Content Placeholder 7">
            <a:extLst>
              <a:ext uri="{FF2B5EF4-FFF2-40B4-BE49-F238E27FC236}">
                <a16:creationId xmlns:a16="http://schemas.microsoft.com/office/drawing/2014/main" id="{2FF04B18-FA67-4793-96D4-F1276D26CF6E}"/>
              </a:ext>
            </a:extLst>
          </p:cNvPr>
          <p:cNvSpPr>
            <a:spLocks noGrp="1"/>
          </p:cNvSpPr>
          <p:nvPr>
            <p:ph idx="1"/>
          </p:nvPr>
        </p:nvSpPr>
        <p:spPr>
          <a:xfrm>
            <a:off x="832107" y="1809946"/>
            <a:ext cx="10293093" cy="4405461"/>
          </a:xfrm>
        </p:spPr>
        <p:txBody>
          <a:bodyPr>
            <a:normAutofit lnSpcReduction="10000"/>
          </a:bodyPr>
          <a:lstStyle/>
          <a:p>
            <a:r>
              <a:rPr lang="en-US" sz="2400" b="1" dirty="0"/>
              <a:t>Mesophilic </a:t>
            </a:r>
          </a:p>
          <a:p>
            <a:pPr lvl="1"/>
            <a:r>
              <a:rPr lang="en-US" sz="1800" dirty="0"/>
              <a:t>Mesophilic bacteria break down soluble, readily degradable compounds (sugars and starches)</a:t>
            </a:r>
          </a:p>
          <a:p>
            <a:pPr lvl="1"/>
            <a:r>
              <a:rPr lang="en-US" sz="1800" dirty="0"/>
              <a:t>ambient to 110 F</a:t>
            </a:r>
          </a:p>
          <a:p>
            <a:pPr lvl="1"/>
            <a:r>
              <a:rPr lang="en-US" sz="1800" dirty="0"/>
              <a:t>lasts a few days to two weeks</a:t>
            </a:r>
          </a:p>
          <a:p>
            <a:r>
              <a:rPr lang="en-US" sz="2400" b="1" dirty="0"/>
              <a:t>Thermophilic</a:t>
            </a:r>
          </a:p>
          <a:p>
            <a:pPr lvl="1"/>
            <a:r>
              <a:rPr lang="en-US" sz="1800" dirty="0"/>
              <a:t>Thermophilic organisms break down proteins and fats and work with actinomycetes to begin breaking down cellulose and hemicellulose</a:t>
            </a:r>
          </a:p>
          <a:p>
            <a:pPr lvl="1"/>
            <a:r>
              <a:rPr lang="en-US" sz="1800" dirty="0"/>
              <a:t>110 to 170 F</a:t>
            </a:r>
          </a:p>
          <a:p>
            <a:pPr lvl="1"/>
            <a:r>
              <a:rPr lang="en-US" sz="1800" dirty="0"/>
              <a:t>few weeks to several months</a:t>
            </a:r>
          </a:p>
          <a:p>
            <a:r>
              <a:rPr lang="en-US" sz="2400" b="1" dirty="0"/>
              <a:t>Curing and maturation</a:t>
            </a:r>
          </a:p>
          <a:p>
            <a:pPr lvl="1"/>
            <a:r>
              <a:rPr lang="en-US" sz="1800" dirty="0"/>
              <a:t>moderate to ambient temps (mesophilic)</a:t>
            </a:r>
          </a:p>
          <a:p>
            <a:pPr lvl="1"/>
            <a:r>
              <a:rPr lang="en-US" sz="1800" dirty="0"/>
              <a:t>one to many months</a:t>
            </a:r>
          </a:p>
        </p:txBody>
      </p:sp>
    </p:spTree>
    <p:extLst>
      <p:ext uri="{BB962C8B-B14F-4D97-AF65-F5344CB8AC3E}">
        <p14:creationId xmlns:p14="http://schemas.microsoft.com/office/powerpoint/2010/main" val="9038306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 name="Rectangle 36">
            <a:extLst>
              <a:ext uri="{FF2B5EF4-FFF2-40B4-BE49-F238E27FC236}">
                <a16:creationId xmlns:a16="http://schemas.microsoft.com/office/drawing/2014/main" id="{47421797-7B77-498E-A01C-0A1194615B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 y="0"/>
            <a:ext cx="12192001"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a:extLst>
              <a:ext uri="{FF2B5EF4-FFF2-40B4-BE49-F238E27FC236}">
                <a16:creationId xmlns:a16="http://schemas.microsoft.com/office/drawing/2014/main" id="{5C002EE5-E4FF-463C-8DAA-9AC0B6D407FF}"/>
              </a:ext>
            </a:extLst>
          </p:cNvPr>
          <p:cNvPicPr>
            <a:picLocks noChangeAspect="1"/>
          </p:cNvPicPr>
          <p:nvPr/>
        </p:nvPicPr>
        <p:blipFill rotWithShape="1">
          <a:blip r:embed="rId2"/>
          <a:srcRect/>
          <a:stretch/>
        </p:blipFill>
        <p:spPr>
          <a:xfrm>
            <a:off x="-40849" y="10"/>
            <a:ext cx="12191979" cy="6857988"/>
          </a:xfrm>
          <a:prstGeom prst="rect">
            <a:avLst/>
          </a:prstGeom>
        </p:spPr>
      </p:pic>
      <p:sp>
        <p:nvSpPr>
          <p:cNvPr id="39" name="Rectangle 38">
            <a:extLst>
              <a:ext uri="{FF2B5EF4-FFF2-40B4-BE49-F238E27FC236}">
                <a16:creationId xmlns:a16="http://schemas.microsoft.com/office/drawing/2014/main" id="{926D38EC-CD1B-456B-A813-64F8D8E71D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solidFill>
            <a:schemeClr val="bg1">
              <a:alpha val="94000"/>
            </a:schemeClr>
          </a:solidFill>
          <a:ln w="6350" cap="flat" cmpd="sng" algn="ctr">
            <a:noFill/>
            <a:prstDash val="solid"/>
          </a:ln>
          <a:effectLst>
            <a:softEdge rad="0"/>
          </a:effectLst>
        </p:spPr>
      </p:sp>
      <p:sp>
        <p:nvSpPr>
          <p:cNvPr id="43" name="Rectangle 40">
            <a:extLst>
              <a:ext uri="{FF2B5EF4-FFF2-40B4-BE49-F238E27FC236}">
                <a16:creationId xmlns:a16="http://schemas.microsoft.com/office/drawing/2014/main" id="{2DC18E46-CA2E-43A8-A2EC-61D30FAC36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 y="374904"/>
            <a:ext cx="11448288" cy="6108192"/>
          </a:xfrm>
          <a:prstGeom prst="rect">
            <a:avLst/>
          </a:prstGeom>
          <a:noFill/>
          <a:ln w="6350" cap="sq" cmpd="sng" algn="ctr">
            <a:solidFill>
              <a:schemeClr val="tx1">
                <a:lumMod val="75000"/>
                <a:lumOff val="25000"/>
              </a:schemeClr>
            </a:solidFill>
            <a:prstDash val="solid"/>
            <a:miter lim="800000"/>
          </a:ln>
          <a:effectLst/>
        </p:spPr>
      </p:sp>
      <p:sp>
        <p:nvSpPr>
          <p:cNvPr id="2" name="Title 1">
            <a:extLst>
              <a:ext uri="{FF2B5EF4-FFF2-40B4-BE49-F238E27FC236}">
                <a16:creationId xmlns:a16="http://schemas.microsoft.com/office/drawing/2014/main" id="{92C9295F-E638-4F61-AFE2-CF3E40556031}"/>
              </a:ext>
            </a:extLst>
          </p:cNvPr>
          <p:cNvSpPr>
            <a:spLocks noGrp="1"/>
          </p:cNvSpPr>
          <p:nvPr>
            <p:ph type="title"/>
          </p:nvPr>
        </p:nvSpPr>
        <p:spPr>
          <a:xfrm>
            <a:off x="1066800" y="642595"/>
            <a:ext cx="10058400" cy="1371600"/>
          </a:xfrm>
        </p:spPr>
        <p:txBody>
          <a:bodyPr>
            <a:normAutofit/>
          </a:bodyPr>
          <a:lstStyle/>
          <a:p>
            <a:r>
              <a:rPr lang="en-US" sz="5400" b="1" dirty="0"/>
              <a:t>Microorganisms</a:t>
            </a:r>
          </a:p>
        </p:txBody>
      </p:sp>
      <p:sp>
        <p:nvSpPr>
          <p:cNvPr id="8" name="Content Placeholder 7">
            <a:extLst>
              <a:ext uri="{FF2B5EF4-FFF2-40B4-BE49-F238E27FC236}">
                <a16:creationId xmlns:a16="http://schemas.microsoft.com/office/drawing/2014/main" id="{2FF04B18-FA67-4793-96D4-F1276D26CF6E}"/>
              </a:ext>
            </a:extLst>
          </p:cNvPr>
          <p:cNvSpPr>
            <a:spLocks noGrp="1"/>
          </p:cNvSpPr>
          <p:nvPr>
            <p:ph idx="1"/>
          </p:nvPr>
        </p:nvSpPr>
        <p:spPr>
          <a:xfrm>
            <a:off x="1066805" y="2103120"/>
            <a:ext cx="10168647" cy="3849624"/>
          </a:xfrm>
        </p:spPr>
        <p:txBody>
          <a:bodyPr>
            <a:normAutofit/>
          </a:bodyPr>
          <a:lstStyle/>
          <a:p>
            <a:r>
              <a:rPr lang="en-US" sz="4800" dirty="0"/>
              <a:t> Bacteria</a:t>
            </a:r>
          </a:p>
          <a:p>
            <a:r>
              <a:rPr lang="en-US" sz="4800" dirty="0"/>
              <a:t> Actinomycetes</a:t>
            </a:r>
          </a:p>
          <a:p>
            <a:r>
              <a:rPr lang="en-US" sz="4800" dirty="0"/>
              <a:t> Fungi</a:t>
            </a:r>
          </a:p>
          <a:p>
            <a:pPr>
              <a:buFont typeface="Wingdings" panose="05000000000000000000" pitchFamily="2" charset="2"/>
              <a:buChar char="§"/>
            </a:pPr>
            <a:endParaRPr lang="en-US" sz="4800" dirty="0"/>
          </a:p>
        </p:txBody>
      </p:sp>
    </p:spTree>
    <p:extLst>
      <p:ext uri="{BB962C8B-B14F-4D97-AF65-F5344CB8AC3E}">
        <p14:creationId xmlns:p14="http://schemas.microsoft.com/office/powerpoint/2010/main" val="42146367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 name="Rectangle 36">
            <a:extLst>
              <a:ext uri="{FF2B5EF4-FFF2-40B4-BE49-F238E27FC236}">
                <a16:creationId xmlns:a16="http://schemas.microsoft.com/office/drawing/2014/main" id="{47421797-7B77-498E-A01C-0A1194615B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 y="0"/>
            <a:ext cx="12192001"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a:extLst>
              <a:ext uri="{FF2B5EF4-FFF2-40B4-BE49-F238E27FC236}">
                <a16:creationId xmlns:a16="http://schemas.microsoft.com/office/drawing/2014/main" id="{5C002EE5-E4FF-463C-8DAA-9AC0B6D407FF}"/>
              </a:ext>
            </a:extLst>
          </p:cNvPr>
          <p:cNvPicPr>
            <a:picLocks noChangeAspect="1"/>
          </p:cNvPicPr>
          <p:nvPr/>
        </p:nvPicPr>
        <p:blipFill rotWithShape="1">
          <a:blip r:embed="rId3"/>
          <a:srcRect/>
          <a:stretch/>
        </p:blipFill>
        <p:spPr>
          <a:xfrm>
            <a:off x="24" y="17"/>
            <a:ext cx="12191979" cy="6857988"/>
          </a:xfrm>
          <a:prstGeom prst="rect">
            <a:avLst/>
          </a:prstGeom>
        </p:spPr>
      </p:pic>
      <p:sp>
        <p:nvSpPr>
          <p:cNvPr id="39" name="Rectangle 38">
            <a:extLst>
              <a:ext uri="{FF2B5EF4-FFF2-40B4-BE49-F238E27FC236}">
                <a16:creationId xmlns:a16="http://schemas.microsoft.com/office/drawing/2014/main" id="{926D38EC-CD1B-456B-A813-64F8D8E71D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solidFill>
            <a:schemeClr val="bg1">
              <a:alpha val="94000"/>
            </a:schemeClr>
          </a:solidFill>
          <a:ln w="6350" cap="flat" cmpd="sng" algn="ctr">
            <a:noFill/>
            <a:prstDash val="solid"/>
          </a:ln>
          <a:effectLst>
            <a:softEdge rad="0"/>
          </a:effectLst>
        </p:spPr>
      </p:sp>
      <p:sp>
        <p:nvSpPr>
          <p:cNvPr id="43" name="Rectangle 40">
            <a:extLst>
              <a:ext uri="{FF2B5EF4-FFF2-40B4-BE49-F238E27FC236}">
                <a16:creationId xmlns:a16="http://schemas.microsoft.com/office/drawing/2014/main" id="{2DC18E46-CA2E-43A8-A2EC-61D30FAC36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 y="374904"/>
            <a:ext cx="11448288" cy="6108192"/>
          </a:xfrm>
          <a:prstGeom prst="rect">
            <a:avLst/>
          </a:prstGeom>
          <a:noFill/>
          <a:ln w="6350" cap="sq" cmpd="sng" algn="ctr">
            <a:solidFill>
              <a:schemeClr val="tx1">
                <a:lumMod val="75000"/>
                <a:lumOff val="25000"/>
              </a:schemeClr>
            </a:solidFill>
            <a:prstDash val="solid"/>
            <a:miter lim="800000"/>
          </a:ln>
          <a:effectLst/>
        </p:spPr>
      </p:sp>
      <p:sp>
        <p:nvSpPr>
          <p:cNvPr id="2" name="Title 1">
            <a:extLst>
              <a:ext uri="{FF2B5EF4-FFF2-40B4-BE49-F238E27FC236}">
                <a16:creationId xmlns:a16="http://schemas.microsoft.com/office/drawing/2014/main" id="{92C9295F-E638-4F61-AFE2-CF3E40556031}"/>
              </a:ext>
            </a:extLst>
          </p:cNvPr>
          <p:cNvSpPr>
            <a:spLocks noGrp="1"/>
          </p:cNvSpPr>
          <p:nvPr>
            <p:ph type="title"/>
          </p:nvPr>
        </p:nvSpPr>
        <p:spPr>
          <a:xfrm>
            <a:off x="1066800" y="642595"/>
            <a:ext cx="10058400" cy="1371600"/>
          </a:xfrm>
        </p:spPr>
        <p:txBody>
          <a:bodyPr>
            <a:normAutofit/>
          </a:bodyPr>
          <a:lstStyle/>
          <a:p>
            <a:r>
              <a:rPr lang="en-US" sz="4800" b="1" dirty="0"/>
              <a:t>Bacteria (aerobic)</a:t>
            </a:r>
          </a:p>
        </p:txBody>
      </p:sp>
      <p:sp>
        <p:nvSpPr>
          <p:cNvPr id="8" name="Content Placeholder 7">
            <a:extLst>
              <a:ext uri="{FF2B5EF4-FFF2-40B4-BE49-F238E27FC236}">
                <a16:creationId xmlns:a16="http://schemas.microsoft.com/office/drawing/2014/main" id="{2FF04B18-FA67-4793-96D4-F1276D26CF6E}"/>
              </a:ext>
            </a:extLst>
          </p:cNvPr>
          <p:cNvSpPr>
            <a:spLocks noGrp="1"/>
          </p:cNvSpPr>
          <p:nvPr>
            <p:ph idx="1"/>
          </p:nvPr>
        </p:nvSpPr>
        <p:spPr>
          <a:xfrm>
            <a:off x="6713274" y="2103120"/>
            <a:ext cx="4522179" cy="3849624"/>
          </a:xfrm>
        </p:spPr>
        <p:txBody>
          <a:bodyPr>
            <a:normAutofit lnSpcReduction="10000"/>
          </a:bodyPr>
          <a:lstStyle/>
          <a:p>
            <a:pPr>
              <a:buFont typeface="Wingdings" panose="05000000000000000000" pitchFamily="2" charset="2"/>
              <a:buChar char="§"/>
            </a:pPr>
            <a:r>
              <a:rPr lang="en-US" sz="2400" dirty="0"/>
              <a:t> breakdown of sugars, starches, fats, proteins</a:t>
            </a:r>
          </a:p>
          <a:p>
            <a:pPr>
              <a:buFont typeface="Wingdings" panose="05000000000000000000" pitchFamily="2" charset="2"/>
              <a:buChar char="§"/>
            </a:pPr>
            <a:r>
              <a:rPr lang="en-US" sz="2400" dirty="0"/>
              <a:t> may be initially 80-90% of activity</a:t>
            </a:r>
          </a:p>
          <a:p>
            <a:pPr>
              <a:buFont typeface="Wingdings" panose="05000000000000000000" pitchFamily="2" charset="2"/>
              <a:buChar char="§"/>
            </a:pPr>
            <a:r>
              <a:rPr lang="en-US" sz="2400" dirty="0"/>
              <a:t> accounts for most of the decomposition and heat generated</a:t>
            </a:r>
          </a:p>
          <a:p>
            <a:pPr>
              <a:buFont typeface="Wingdings" panose="05000000000000000000" pitchFamily="2" charset="2"/>
              <a:buChar char="§"/>
            </a:pPr>
            <a:r>
              <a:rPr lang="en-US" sz="2400" dirty="0"/>
              <a:t>1st step in breakdown of cellulose</a:t>
            </a:r>
          </a:p>
          <a:p>
            <a:pPr marL="0" indent="0">
              <a:buNone/>
            </a:pPr>
            <a:endParaRPr lang="en-US" sz="2400" dirty="0"/>
          </a:p>
        </p:txBody>
      </p:sp>
      <p:grpSp>
        <p:nvGrpSpPr>
          <p:cNvPr id="9" name="Group 3">
            <a:extLst>
              <a:ext uri="{FF2B5EF4-FFF2-40B4-BE49-F238E27FC236}">
                <a16:creationId xmlns:a16="http://schemas.microsoft.com/office/drawing/2014/main" id="{DF6A18C0-434A-4FC9-9964-3C1D866107BC}"/>
              </a:ext>
            </a:extLst>
          </p:cNvPr>
          <p:cNvGrpSpPr>
            <a:grpSpLocks/>
          </p:cNvGrpSpPr>
          <p:nvPr/>
        </p:nvGrpSpPr>
        <p:grpSpPr bwMode="auto">
          <a:xfrm>
            <a:off x="716777" y="2103120"/>
            <a:ext cx="5411795" cy="3849624"/>
            <a:chOff x="762" y="143"/>
            <a:chExt cx="4225" cy="3035"/>
          </a:xfrm>
        </p:grpSpPr>
        <p:sp>
          <p:nvSpPr>
            <p:cNvPr id="10" name="Freeform 4">
              <a:extLst>
                <a:ext uri="{FF2B5EF4-FFF2-40B4-BE49-F238E27FC236}">
                  <a16:creationId xmlns:a16="http://schemas.microsoft.com/office/drawing/2014/main" id="{FE133CF9-2325-4889-9287-1B77E04F9BEB}"/>
                </a:ext>
              </a:extLst>
            </p:cNvPr>
            <p:cNvSpPr>
              <a:spLocks/>
            </p:cNvSpPr>
            <p:nvPr/>
          </p:nvSpPr>
          <p:spPr bwMode="auto">
            <a:xfrm>
              <a:off x="762" y="143"/>
              <a:ext cx="4225" cy="3035"/>
            </a:xfrm>
            <a:custGeom>
              <a:avLst/>
              <a:gdLst>
                <a:gd name="T0" fmla="*/ 1532 w 4225"/>
                <a:gd name="T1" fmla="*/ 38 h 3035"/>
                <a:gd name="T2" fmla="*/ 1176 w 4225"/>
                <a:gd name="T3" fmla="*/ 0 h 3035"/>
                <a:gd name="T4" fmla="*/ 801 w 4225"/>
                <a:gd name="T5" fmla="*/ 18 h 3035"/>
                <a:gd name="T6" fmla="*/ 452 w 4225"/>
                <a:gd name="T7" fmla="*/ 148 h 3035"/>
                <a:gd name="T8" fmla="*/ 211 w 4225"/>
                <a:gd name="T9" fmla="*/ 366 h 3035"/>
                <a:gd name="T10" fmla="*/ 84 w 4225"/>
                <a:gd name="T11" fmla="*/ 612 h 3035"/>
                <a:gd name="T12" fmla="*/ 24 w 4225"/>
                <a:gd name="T13" fmla="*/ 780 h 3035"/>
                <a:gd name="T14" fmla="*/ 0 w 4225"/>
                <a:gd name="T15" fmla="*/ 936 h 3035"/>
                <a:gd name="T16" fmla="*/ 0 w 4225"/>
                <a:gd name="T17" fmla="*/ 1116 h 3035"/>
                <a:gd name="T18" fmla="*/ 24 w 4225"/>
                <a:gd name="T19" fmla="*/ 1296 h 3035"/>
                <a:gd name="T20" fmla="*/ 81 w 4225"/>
                <a:gd name="T21" fmla="*/ 1619 h 3035"/>
                <a:gd name="T22" fmla="*/ 164 w 4225"/>
                <a:gd name="T23" fmla="*/ 1979 h 3035"/>
                <a:gd name="T24" fmla="*/ 279 w 4225"/>
                <a:gd name="T25" fmla="*/ 2238 h 3035"/>
                <a:gd name="T26" fmla="*/ 402 w 4225"/>
                <a:gd name="T27" fmla="*/ 2443 h 3035"/>
                <a:gd name="T28" fmla="*/ 607 w 4225"/>
                <a:gd name="T29" fmla="*/ 2682 h 3035"/>
                <a:gd name="T30" fmla="*/ 958 w 4225"/>
                <a:gd name="T31" fmla="*/ 2955 h 3035"/>
                <a:gd name="T32" fmla="*/ 1258 w 4225"/>
                <a:gd name="T33" fmla="*/ 3031 h 3035"/>
                <a:gd name="T34" fmla="*/ 1411 w 4225"/>
                <a:gd name="T35" fmla="*/ 3025 h 3035"/>
                <a:gd name="T36" fmla="*/ 1633 w 4225"/>
                <a:gd name="T37" fmla="*/ 3028 h 3035"/>
                <a:gd name="T38" fmla="*/ 1815 w 4225"/>
                <a:gd name="T39" fmla="*/ 3032 h 3035"/>
                <a:gd name="T40" fmla="*/ 1962 w 4225"/>
                <a:gd name="T41" fmla="*/ 3028 h 3035"/>
                <a:gd name="T42" fmla="*/ 2172 w 4225"/>
                <a:gd name="T43" fmla="*/ 3000 h 3035"/>
                <a:gd name="T44" fmla="*/ 2316 w 4225"/>
                <a:gd name="T45" fmla="*/ 2976 h 3035"/>
                <a:gd name="T46" fmla="*/ 2532 w 4225"/>
                <a:gd name="T47" fmla="*/ 2952 h 3035"/>
                <a:gd name="T48" fmla="*/ 2748 w 4225"/>
                <a:gd name="T49" fmla="*/ 2928 h 3035"/>
                <a:gd name="T50" fmla="*/ 2928 w 4225"/>
                <a:gd name="T51" fmla="*/ 2892 h 3035"/>
                <a:gd name="T52" fmla="*/ 3108 w 4225"/>
                <a:gd name="T53" fmla="*/ 2832 h 3035"/>
                <a:gd name="T54" fmla="*/ 3252 w 4225"/>
                <a:gd name="T55" fmla="*/ 2760 h 3035"/>
                <a:gd name="T56" fmla="*/ 3432 w 4225"/>
                <a:gd name="T57" fmla="*/ 2640 h 3035"/>
                <a:gd name="T58" fmla="*/ 3612 w 4225"/>
                <a:gd name="T59" fmla="*/ 2496 h 3035"/>
                <a:gd name="T60" fmla="*/ 3767 w 4225"/>
                <a:gd name="T61" fmla="*/ 2340 h 3035"/>
                <a:gd name="T62" fmla="*/ 3923 w 4225"/>
                <a:gd name="T63" fmla="*/ 2184 h 3035"/>
                <a:gd name="T64" fmla="*/ 4031 w 4225"/>
                <a:gd name="T65" fmla="*/ 1944 h 3035"/>
                <a:gd name="T66" fmla="*/ 4152 w 4225"/>
                <a:gd name="T67" fmla="*/ 1692 h 3035"/>
                <a:gd name="T68" fmla="*/ 4211 w 4225"/>
                <a:gd name="T69" fmla="*/ 1488 h 3035"/>
                <a:gd name="T70" fmla="*/ 4224 w 4225"/>
                <a:gd name="T71" fmla="*/ 1332 h 3035"/>
                <a:gd name="T72" fmla="*/ 4199 w 4225"/>
                <a:gd name="T73" fmla="*/ 1164 h 3035"/>
                <a:gd name="T74" fmla="*/ 4163 w 4225"/>
                <a:gd name="T75" fmla="*/ 1008 h 3035"/>
                <a:gd name="T76" fmla="*/ 4127 w 4225"/>
                <a:gd name="T77" fmla="*/ 840 h 3035"/>
                <a:gd name="T78" fmla="*/ 4055 w 4225"/>
                <a:gd name="T79" fmla="*/ 672 h 3035"/>
                <a:gd name="T80" fmla="*/ 3959 w 4225"/>
                <a:gd name="T81" fmla="*/ 528 h 3035"/>
                <a:gd name="T82" fmla="*/ 3839 w 4225"/>
                <a:gd name="T83" fmla="*/ 384 h 3035"/>
                <a:gd name="T84" fmla="*/ 3684 w 4225"/>
                <a:gd name="T85" fmla="*/ 252 h 3035"/>
                <a:gd name="T86" fmla="*/ 3540 w 4225"/>
                <a:gd name="T87" fmla="*/ 180 h 3035"/>
                <a:gd name="T88" fmla="*/ 3396 w 4225"/>
                <a:gd name="T89" fmla="*/ 144 h 3035"/>
                <a:gd name="T90" fmla="*/ 3239 w 4225"/>
                <a:gd name="T91" fmla="*/ 84 h 3035"/>
                <a:gd name="T92" fmla="*/ 3083 w 4225"/>
                <a:gd name="T93" fmla="*/ 60 h 3035"/>
                <a:gd name="T94" fmla="*/ 2914 w 4225"/>
                <a:gd name="T95" fmla="*/ 53 h 3035"/>
                <a:gd name="T96" fmla="*/ 2749 w 4225"/>
                <a:gd name="T97" fmla="*/ 47 h 3035"/>
                <a:gd name="T98" fmla="*/ 2453 w 4225"/>
                <a:gd name="T99" fmla="*/ 96 h 3035"/>
                <a:gd name="T100" fmla="*/ 2124 w 4225"/>
                <a:gd name="T101" fmla="*/ 144 h 3035"/>
                <a:gd name="T102" fmla="*/ 1789 w 4225"/>
                <a:gd name="T103" fmla="*/ 90 h 303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4225" h="3035">
                  <a:moveTo>
                    <a:pt x="1753" y="89"/>
                  </a:moveTo>
                  <a:lnTo>
                    <a:pt x="1692" y="76"/>
                  </a:lnTo>
                  <a:lnTo>
                    <a:pt x="1629" y="56"/>
                  </a:lnTo>
                  <a:lnTo>
                    <a:pt x="1532" y="38"/>
                  </a:lnTo>
                  <a:lnTo>
                    <a:pt x="1433" y="22"/>
                  </a:lnTo>
                  <a:lnTo>
                    <a:pt x="1367" y="0"/>
                  </a:lnTo>
                  <a:lnTo>
                    <a:pt x="1272" y="0"/>
                  </a:lnTo>
                  <a:lnTo>
                    <a:pt x="1176" y="0"/>
                  </a:lnTo>
                  <a:lnTo>
                    <a:pt x="1068" y="0"/>
                  </a:lnTo>
                  <a:lnTo>
                    <a:pt x="972" y="0"/>
                  </a:lnTo>
                  <a:lnTo>
                    <a:pt x="891" y="8"/>
                  </a:lnTo>
                  <a:lnTo>
                    <a:pt x="801" y="18"/>
                  </a:lnTo>
                  <a:lnTo>
                    <a:pt x="708" y="40"/>
                  </a:lnTo>
                  <a:lnTo>
                    <a:pt x="609" y="71"/>
                  </a:lnTo>
                  <a:lnTo>
                    <a:pt x="506" y="123"/>
                  </a:lnTo>
                  <a:lnTo>
                    <a:pt x="452" y="148"/>
                  </a:lnTo>
                  <a:lnTo>
                    <a:pt x="384" y="200"/>
                  </a:lnTo>
                  <a:lnTo>
                    <a:pt x="308" y="249"/>
                  </a:lnTo>
                  <a:lnTo>
                    <a:pt x="252" y="310"/>
                  </a:lnTo>
                  <a:lnTo>
                    <a:pt x="211" y="366"/>
                  </a:lnTo>
                  <a:lnTo>
                    <a:pt x="161" y="436"/>
                  </a:lnTo>
                  <a:lnTo>
                    <a:pt x="120" y="492"/>
                  </a:lnTo>
                  <a:lnTo>
                    <a:pt x="96" y="576"/>
                  </a:lnTo>
                  <a:lnTo>
                    <a:pt x="84" y="612"/>
                  </a:lnTo>
                  <a:lnTo>
                    <a:pt x="60" y="672"/>
                  </a:lnTo>
                  <a:lnTo>
                    <a:pt x="48" y="708"/>
                  </a:lnTo>
                  <a:lnTo>
                    <a:pt x="35" y="744"/>
                  </a:lnTo>
                  <a:lnTo>
                    <a:pt x="24" y="780"/>
                  </a:lnTo>
                  <a:lnTo>
                    <a:pt x="12" y="828"/>
                  </a:lnTo>
                  <a:lnTo>
                    <a:pt x="12" y="864"/>
                  </a:lnTo>
                  <a:lnTo>
                    <a:pt x="0" y="900"/>
                  </a:lnTo>
                  <a:lnTo>
                    <a:pt x="0" y="936"/>
                  </a:lnTo>
                  <a:lnTo>
                    <a:pt x="0" y="984"/>
                  </a:lnTo>
                  <a:lnTo>
                    <a:pt x="0" y="1020"/>
                  </a:lnTo>
                  <a:lnTo>
                    <a:pt x="0" y="1080"/>
                  </a:lnTo>
                  <a:lnTo>
                    <a:pt x="0" y="1116"/>
                  </a:lnTo>
                  <a:lnTo>
                    <a:pt x="0" y="1188"/>
                  </a:lnTo>
                  <a:lnTo>
                    <a:pt x="0" y="1224"/>
                  </a:lnTo>
                  <a:lnTo>
                    <a:pt x="12" y="1260"/>
                  </a:lnTo>
                  <a:lnTo>
                    <a:pt x="24" y="1296"/>
                  </a:lnTo>
                  <a:lnTo>
                    <a:pt x="35" y="1368"/>
                  </a:lnTo>
                  <a:lnTo>
                    <a:pt x="45" y="1460"/>
                  </a:lnTo>
                  <a:lnTo>
                    <a:pt x="56" y="1547"/>
                  </a:lnTo>
                  <a:lnTo>
                    <a:pt x="81" y="1619"/>
                  </a:lnTo>
                  <a:lnTo>
                    <a:pt x="89" y="1701"/>
                  </a:lnTo>
                  <a:lnTo>
                    <a:pt x="114" y="1791"/>
                  </a:lnTo>
                  <a:lnTo>
                    <a:pt x="139" y="1903"/>
                  </a:lnTo>
                  <a:lnTo>
                    <a:pt x="164" y="1979"/>
                  </a:lnTo>
                  <a:lnTo>
                    <a:pt x="189" y="2058"/>
                  </a:lnTo>
                  <a:lnTo>
                    <a:pt x="207" y="2130"/>
                  </a:lnTo>
                  <a:lnTo>
                    <a:pt x="247" y="2187"/>
                  </a:lnTo>
                  <a:lnTo>
                    <a:pt x="279" y="2238"/>
                  </a:lnTo>
                  <a:lnTo>
                    <a:pt x="308" y="2285"/>
                  </a:lnTo>
                  <a:lnTo>
                    <a:pt x="330" y="2339"/>
                  </a:lnTo>
                  <a:lnTo>
                    <a:pt x="372" y="2404"/>
                  </a:lnTo>
                  <a:lnTo>
                    <a:pt x="402" y="2443"/>
                  </a:lnTo>
                  <a:lnTo>
                    <a:pt x="431" y="2472"/>
                  </a:lnTo>
                  <a:lnTo>
                    <a:pt x="477" y="2522"/>
                  </a:lnTo>
                  <a:lnTo>
                    <a:pt x="542" y="2605"/>
                  </a:lnTo>
                  <a:lnTo>
                    <a:pt x="607" y="2682"/>
                  </a:lnTo>
                  <a:lnTo>
                    <a:pt x="688" y="2766"/>
                  </a:lnTo>
                  <a:lnTo>
                    <a:pt x="788" y="2863"/>
                  </a:lnTo>
                  <a:lnTo>
                    <a:pt x="885" y="2917"/>
                  </a:lnTo>
                  <a:lnTo>
                    <a:pt x="958" y="2955"/>
                  </a:lnTo>
                  <a:lnTo>
                    <a:pt x="1033" y="2979"/>
                  </a:lnTo>
                  <a:lnTo>
                    <a:pt x="1104" y="2998"/>
                  </a:lnTo>
                  <a:lnTo>
                    <a:pt x="1187" y="3023"/>
                  </a:lnTo>
                  <a:lnTo>
                    <a:pt x="1258" y="3031"/>
                  </a:lnTo>
                  <a:lnTo>
                    <a:pt x="1287" y="3028"/>
                  </a:lnTo>
                  <a:lnTo>
                    <a:pt x="1322" y="3028"/>
                  </a:lnTo>
                  <a:lnTo>
                    <a:pt x="1366" y="3026"/>
                  </a:lnTo>
                  <a:lnTo>
                    <a:pt x="1411" y="3025"/>
                  </a:lnTo>
                  <a:lnTo>
                    <a:pt x="1460" y="3028"/>
                  </a:lnTo>
                  <a:lnTo>
                    <a:pt x="1534" y="3024"/>
                  </a:lnTo>
                  <a:lnTo>
                    <a:pt x="1584" y="3026"/>
                  </a:lnTo>
                  <a:lnTo>
                    <a:pt x="1633" y="3028"/>
                  </a:lnTo>
                  <a:lnTo>
                    <a:pt x="1685" y="3028"/>
                  </a:lnTo>
                  <a:lnTo>
                    <a:pt x="1723" y="3028"/>
                  </a:lnTo>
                  <a:lnTo>
                    <a:pt x="1766" y="3032"/>
                  </a:lnTo>
                  <a:lnTo>
                    <a:pt x="1815" y="3032"/>
                  </a:lnTo>
                  <a:lnTo>
                    <a:pt x="1852" y="3030"/>
                  </a:lnTo>
                  <a:lnTo>
                    <a:pt x="1885" y="3032"/>
                  </a:lnTo>
                  <a:lnTo>
                    <a:pt x="1922" y="3034"/>
                  </a:lnTo>
                  <a:lnTo>
                    <a:pt x="1962" y="3028"/>
                  </a:lnTo>
                  <a:lnTo>
                    <a:pt x="1995" y="3025"/>
                  </a:lnTo>
                  <a:lnTo>
                    <a:pt x="2051" y="3012"/>
                  </a:lnTo>
                  <a:lnTo>
                    <a:pt x="2112" y="3000"/>
                  </a:lnTo>
                  <a:lnTo>
                    <a:pt x="2172" y="3000"/>
                  </a:lnTo>
                  <a:lnTo>
                    <a:pt x="2208" y="3000"/>
                  </a:lnTo>
                  <a:lnTo>
                    <a:pt x="2244" y="2988"/>
                  </a:lnTo>
                  <a:lnTo>
                    <a:pt x="2280" y="2976"/>
                  </a:lnTo>
                  <a:lnTo>
                    <a:pt x="2316" y="2976"/>
                  </a:lnTo>
                  <a:lnTo>
                    <a:pt x="2375" y="2964"/>
                  </a:lnTo>
                  <a:lnTo>
                    <a:pt x="2411" y="2952"/>
                  </a:lnTo>
                  <a:lnTo>
                    <a:pt x="2471" y="2952"/>
                  </a:lnTo>
                  <a:lnTo>
                    <a:pt x="2532" y="2952"/>
                  </a:lnTo>
                  <a:lnTo>
                    <a:pt x="2579" y="2940"/>
                  </a:lnTo>
                  <a:lnTo>
                    <a:pt x="2651" y="2940"/>
                  </a:lnTo>
                  <a:lnTo>
                    <a:pt x="2699" y="2928"/>
                  </a:lnTo>
                  <a:lnTo>
                    <a:pt x="2748" y="2928"/>
                  </a:lnTo>
                  <a:lnTo>
                    <a:pt x="2784" y="2928"/>
                  </a:lnTo>
                  <a:lnTo>
                    <a:pt x="2820" y="2928"/>
                  </a:lnTo>
                  <a:lnTo>
                    <a:pt x="2879" y="2904"/>
                  </a:lnTo>
                  <a:lnTo>
                    <a:pt x="2928" y="2892"/>
                  </a:lnTo>
                  <a:lnTo>
                    <a:pt x="2964" y="2880"/>
                  </a:lnTo>
                  <a:lnTo>
                    <a:pt x="3011" y="2868"/>
                  </a:lnTo>
                  <a:lnTo>
                    <a:pt x="3059" y="2856"/>
                  </a:lnTo>
                  <a:lnTo>
                    <a:pt x="3108" y="2832"/>
                  </a:lnTo>
                  <a:lnTo>
                    <a:pt x="3144" y="2820"/>
                  </a:lnTo>
                  <a:lnTo>
                    <a:pt x="3180" y="2808"/>
                  </a:lnTo>
                  <a:lnTo>
                    <a:pt x="3216" y="2784"/>
                  </a:lnTo>
                  <a:lnTo>
                    <a:pt x="3252" y="2760"/>
                  </a:lnTo>
                  <a:lnTo>
                    <a:pt x="3288" y="2736"/>
                  </a:lnTo>
                  <a:lnTo>
                    <a:pt x="3324" y="2712"/>
                  </a:lnTo>
                  <a:lnTo>
                    <a:pt x="3396" y="2664"/>
                  </a:lnTo>
                  <a:lnTo>
                    <a:pt x="3432" y="2640"/>
                  </a:lnTo>
                  <a:lnTo>
                    <a:pt x="3468" y="2604"/>
                  </a:lnTo>
                  <a:lnTo>
                    <a:pt x="3515" y="2568"/>
                  </a:lnTo>
                  <a:lnTo>
                    <a:pt x="3563" y="2544"/>
                  </a:lnTo>
                  <a:lnTo>
                    <a:pt x="3612" y="2496"/>
                  </a:lnTo>
                  <a:lnTo>
                    <a:pt x="3648" y="2460"/>
                  </a:lnTo>
                  <a:lnTo>
                    <a:pt x="3684" y="2424"/>
                  </a:lnTo>
                  <a:lnTo>
                    <a:pt x="3731" y="2376"/>
                  </a:lnTo>
                  <a:lnTo>
                    <a:pt x="3767" y="2340"/>
                  </a:lnTo>
                  <a:lnTo>
                    <a:pt x="3815" y="2304"/>
                  </a:lnTo>
                  <a:lnTo>
                    <a:pt x="3851" y="2256"/>
                  </a:lnTo>
                  <a:lnTo>
                    <a:pt x="3887" y="2220"/>
                  </a:lnTo>
                  <a:lnTo>
                    <a:pt x="3923" y="2184"/>
                  </a:lnTo>
                  <a:lnTo>
                    <a:pt x="3947" y="2124"/>
                  </a:lnTo>
                  <a:lnTo>
                    <a:pt x="3972" y="2064"/>
                  </a:lnTo>
                  <a:lnTo>
                    <a:pt x="4008" y="2004"/>
                  </a:lnTo>
                  <a:lnTo>
                    <a:pt x="4031" y="1944"/>
                  </a:lnTo>
                  <a:lnTo>
                    <a:pt x="4067" y="1884"/>
                  </a:lnTo>
                  <a:lnTo>
                    <a:pt x="4091" y="1824"/>
                  </a:lnTo>
                  <a:lnTo>
                    <a:pt x="4116" y="1764"/>
                  </a:lnTo>
                  <a:lnTo>
                    <a:pt x="4152" y="1692"/>
                  </a:lnTo>
                  <a:lnTo>
                    <a:pt x="4175" y="1632"/>
                  </a:lnTo>
                  <a:lnTo>
                    <a:pt x="4188" y="1572"/>
                  </a:lnTo>
                  <a:lnTo>
                    <a:pt x="4199" y="1524"/>
                  </a:lnTo>
                  <a:lnTo>
                    <a:pt x="4211" y="1488"/>
                  </a:lnTo>
                  <a:lnTo>
                    <a:pt x="4211" y="1452"/>
                  </a:lnTo>
                  <a:lnTo>
                    <a:pt x="4224" y="1416"/>
                  </a:lnTo>
                  <a:lnTo>
                    <a:pt x="4224" y="1368"/>
                  </a:lnTo>
                  <a:lnTo>
                    <a:pt x="4224" y="1332"/>
                  </a:lnTo>
                  <a:lnTo>
                    <a:pt x="4224" y="1284"/>
                  </a:lnTo>
                  <a:lnTo>
                    <a:pt x="4224" y="1248"/>
                  </a:lnTo>
                  <a:lnTo>
                    <a:pt x="4211" y="1212"/>
                  </a:lnTo>
                  <a:lnTo>
                    <a:pt x="4199" y="1164"/>
                  </a:lnTo>
                  <a:lnTo>
                    <a:pt x="4188" y="1128"/>
                  </a:lnTo>
                  <a:lnTo>
                    <a:pt x="4175" y="1080"/>
                  </a:lnTo>
                  <a:lnTo>
                    <a:pt x="4175" y="1044"/>
                  </a:lnTo>
                  <a:lnTo>
                    <a:pt x="4163" y="1008"/>
                  </a:lnTo>
                  <a:lnTo>
                    <a:pt x="4152" y="972"/>
                  </a:lnTo>
                  <a:lnTo>
                    <a:pt x="4139" y="912"/>
                  </a:lnTo>
                  <a:lnTo>
                    <a:pt x="4127" y="876"/>
                  </a:lnTo>
                  <a:lnTo>
                    <a:pt x="4127" y="840"/>
                  </a:lnTo>
                  <a:lnTo>
                    <a:pt x="4103" y="804"/>
                  </a:lnTo>
                  <a:lnTo>
                    <a:pt x="4103" y="768"/>
                  </a:lnTo>
                  <a:lnTo>
                    <a:pt x="4080" y="708"/>
                  </a:lnTo>
                  <a:lnTo>
                    <a:pt x="4055" y="672"/>
                  </a:lnTo>
                  <a:lnTo>
                    <a:pt x="4044" y="636"/>
                  </a:lnTo>
                  <a:lnTo>
                    <a:pt x="4019" y="600"/>
                  </a:lnTo>
                  <a:lnTo>
                    <a:pt x="3995" y="564"/>
                  </a:lnTo>
                  <a:lnTo>
                    <a:pt x="3959" y="528"/>
                  </a:lnTo>
                  <a:lnTo>
                    <a:pt x="3936" y="492"/>
                  </a:lnTo>
                  <a:lnTo>
                    <a:pt x="3900" y="456"/>
                  </a:lnTo>
                  <a:lnTo>
                    <a:pt x="3875" y="420"/>
                  </a:lnTo>
                  <a:lnTo>
                    <a:pt x="3839" y="384"/>
                  </a:lnTo>
                  <a:lnTo>
                    <a:pt x="3792" y="336"/>
                  </a:lnTo>
                  <a:lnTo>
                    <a:pt x="3756" y="312"/>
                  </a:lnTo>
                  <a:lnTo>
                    <a:pt x="3720" y="276"/>
                  </a:lnTo>
                  <a:lnTo>
                    <a:pt x="3684" y="252"/>
                  </a:lnTo>
                  <a:lnTo>
                    <a:pt x="3648" y="240"/>
                  </a:lnTo>
                  <a:lnTo>
                    <a:pt x="3612" y="216"/>
                  </a:lnTo>
                  <a:lnTo>
                    <a:pt x="3576" y="192"/>
                  </a:lnTo>
                  <a:lnTo>
                    <a:pt x="3540" y="180"/>
                  </a:lnTo>
                  <a:lnTo>
                    <a:pt x="3504" y="168"/>
                  </a:lnTo>
                  <a:lnTo>
                    <a:pt x="3468" y="156"/>
                  </a:lnTo>
                  <a:lnTo>
                    <a:pt x="3432" y="144"/>
                  </a:lnTo>
                  <a:lnTo>
                    <a:pt x="3396" y="144"/>
                  </a:lnTo>
                  <a:lnTo>
                    <a:pt x="3360" y="132"/>
                  </a:lnTo>
                  <a:lnTo>
                    <a:pt x="3324" y="120"/>
                  </a:lnTo>
                  <a:lnTo>
                    <a:pt x="3288" y="96"/>
                  </a:lnTo>
                  <a:lnTo>
                    <a:pt x="3239" y="84"/>
                  </a:lnTo>
                  <a:lnTo>
                    <a:pt x="3191" y="72"/>
                  </a:lnTo>
                  <a:lnTo>
                    <a:pt x="3155" y="72"/>
                  </a:lnTo>
                  <a:lnTo>
                    <a:pt x="3119" y="60"/>
                  </a:lnTo>
                  <a:lnTo>
                    <a:pt x="3083" y="60"/>
                  </a:lnTo>
                  <a:lnTo>
                    <a:pt x="3036" y="60"/>
                  </a:lnTo>
                  <a:lnTo>
                    <a:pt x="3000" y="60"/>
                  </a:lnTo>
                  <a:lnTo>
                    <a:pt x="2951" y="60"/>
                  </a:lnTo>
                  <a:lnTo>
                    <a:pt x="2914" y="53"/>
                  </a:lnTo>
                  <a:lnTo>
                    <a:pt x="2871" y="53"/>
                  </a:lnTo>
                  <a:lnTo>
                    <a:pt x="2830" y="49"/>
                  </a:lnTo>
                  <a:lnTo>
                    <a:pt x="2795" y="47"/>
                  </a:lnTo>
                  <a:lnTo>
                    <a:pt x="2749" y="47"/>
                  </a:lnTo>
                  <a:lnTo>
                    <a:pt x="2687" y="49"/>
                  </a:lnTo>
                  <a:lnTo>
                    <a:pt x="2591" y="60"/>
                  </a:lnTo>
                  <a:lnTo>
                    <a:pt x="2527" y="80"/>
                  </a:lnTo>
                  <a:lnTo>
                    <a:pt x="2453" y="96"/>
                  </a:lnTo>
                  <a:lnTo>
                    <a:pt x="2365" y="132"/>
                  </a:lnTo>
                  <a:lnTo>
                    <a:pt x="2270" y="152"/>
                  </a:lnTo>
                  <a:lnTo>
                    <a:pt x="2185" y="144"/>
                  </a:lnTo>
                  <a:lnTo>
                    <a:pt x="2124" y="144"/>
                  </a:lnTo>
                  <a:lnTo>
                    <a:pt x="2022" y="135"/>
                  </a:lnTo>
                  <a:lnTo>
                    <a:pt x="1926" y="121"/>
                  </a:lnTo>
                  <a:lnTo>
                    <a:pt x="1843" y="103"/>
                  </a:lnTo>
                  <a:lnTo>
                    <a:pt x="1789" y="90"/>
                  </a:lnTo>
                  <a:lnTo>
                    <a:pt x="1753" y="89"/>
                  </a:lnTo>
                </a:path>
              </a:pathLst>
            </a:custGeom>
            <a:solidFill>
              <a:srgbClr val="FF5050">
                <a:alpha val="50195"/>
              </a:srgbClr>
            </a:solidFill>
            <a:ln w="12700" cap="rnd" cmpd="sng">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11" name="Picture 5">
              <a:extLst>
                <a:ext uri="{FF2B5EF4-FFF2-40B4-BE49-F238E27FC236}">
                  <a16:creationId xmlns:a16="http://schemas.microsoft.com/office/drawing/2014/main" id="{934DD4A3-1326-4D1E-A345-2F832F54FE15}"/>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24" y="250"/>
              <a:ext cx="3017" cy="28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27349425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 name="Rectangle 36">
            <a:extLst>
              <a:ext uri="{FF2B5EF4-FFF2-40B4-BE49-F238E27FC236}">
                <a16:creationId xmlns:a16="http://schemas.microsoft.com/office/drawing/2014/main" id="{47421797-7B77-498E-A01C-0A1194615B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 y="0"/>
            <a:ext cx="12192001"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a:extLst>
              <a:ext uri="{FF2B5EF4-FFF2-40B4-BE49-F238E27FC236}">
                <a16:creationId xmlns:a16="http://schemas.microsoft.com/office/drawing/2014/main" id="{5C002EE5-E4FF-463C-8DAA-9AC0B6D407FF}"/>
              </a:ext>
            </a:extLst>
          </p:cNvPr>
          <p:cNvPicPr>
            <a:picLocks noChangeAspect="1"/>
          </p:cNvPicPr>
          <p:nvPr/>
        </p:nvPicPr>
        <p:blipFill rotWithShape="1">
          <a:blip r:embed="rId3"/>
          <a:srcRect/>
          <a:stretch/>
        </p:blipFill>
        <p:spPr>
          <a:xfrm>
            <a:off x="24" y="17"/>
            <a:ext cx="12191979" cy="6857988"/>
          </a:xfrm>
          <a:prstGeom prst="rect">
            <a:avLst/>
          </a:prstGeom>
        </p:spPr>
      </p:pic>
      <p:sp>
        <p:nvSpPr>
          <p:cNvPr id="39" name="Rectangle 38">
            <a:extLst>
              <a:ext uri="{FF2B5EF4-FFF2-40B4-BE49-F238E27FC236}">
                <a16:creationId xmlns:a16="http://schemas.microsoft.com/office/drawing/2014/main" id="{926D38EC-CD1B-456B-A813-64F8D8E71D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solidFill>
            <a:schemeClr val="bg1">
              <a:alpha val="94000"/>
            </a:schemeClr>
          </a:solidFill>
          <a:ln w="6350" cap="flat" cmpd="sng" algn="ctr">
            <a:noFill/>
            <a:prstDash val="solid"/>
          </a:ln>
          <a:effectLst>
            <a:softEdge rad="0"/>
          </a:effectLst>
        </p:spPr>
      </p:sp>
      <p:sp>
        <p:nvSpPr>
          <p:cNvPr id="43" name="Rectangle 40">
            <a:extLst>
              <a:ext uri="{FF2B5EF4-FFF2-40B4-BE49-F238E27FC236}">
                <a16:creationId xmlns:a16="http://schemas.microsoft.com/office/drawing/2014/main" id="{2DC18E46-CA2E-43A8-A2EC-61D30FAC36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 y="374904"/>
            <a:ext cx="11448288" cy="6108192"/>
          </a:xfrm>
          <a:prstGeom prst="rect">
            <a:avLst/>
          </a:prstGeom>
          <a:noFill/>
          <a:ln w="6350" cap="sq" cmpd="sng" algn="ctr">
            <a:solidFill>
              <a:schemeClr val="tx1">
                <a:lumMod val="75000"/>
                <a:lumOff val="25000"/>
              </a:schemeClr>
            </a:solidFill>
            <a:prstDash val="solid"/>
            <a:miter lim="800000"/>
          </a:ln>
          <a:effectLst/>
        </p:spPr>
      </p:sp>
      <p:sp>
        <p:nvSpPr>
          <p:cNvPr id="2" name="Title 1">
            <a:extLst>
              <a:ext uri="{FF2B5EF4-FFF2-40B4-BE49-F238E27FC236}">
                <a16:creationId xmlns:a16="http://schemas.microsoft.com/office/drawing/2014/main" id="{92C9295F-E638-4F61-AFE2-CF3E40556031}"/>
              </a:ext>
            </a:extLst>
          </p:cNvPr>
          <p:cNvSpPr>
            <a:spLocks noGrp="1"/>
          </p:cNvSpPr>
          <p:nvPr>
            <p:ph type="title"/>
          </p:nvPr>
        </p:nvSpPr>
        <p:spPr>
          <a:xfrm>
            <a:off x="1066800" y="642595"/>
            <a:ext cx="10058400" cy="1371600"/>
          </a:xfrm>
        </p:spPr>
        <p:txBody>
          <a:bodyPr>
            <a:normAutofit/>
          </a:bodyPr>
          <a:lstStyle/>
          <a:p>
            <a:r>
              <a:rPr lang="en-US" sz="4800" b="1" dirty="0"/>
              <a:t>Actinomycetes</a:t>
            </a:r>
          </a:p>
        </p:txBody>
      </p:sp>
      <p:sp>
        <p:nvSpPr>
          <p:cNvPr id="8" name="Content Placeholder 7">
            <a:extLst>
              <a:ext uri="{FF2B5EF4-FFF2-40B4-BE49-F238E27FC236}">
                <a16:creationId xmlns:a16="http://schemas.microsoft.com/office/drawing/2014/main" id="{2FF04B18-FA67-4793-96D4-F1276D26CF6E}"/>
              </a:ext>
            </a:extLst>
          </p:cNvPr>
          <p:cNvSpPr>
            <a:spLocks noGrp="1"/>
          </p:cNvSpPr>
          <p:nvPr>
            <p:ph idx="1"/>
          </p:nvPr>
        </p:nvSpPr>
        <p:spPr>
          <a:xfrm>
            <a:off x="6713274" y="2103120"/>
            <a:ext cx="4522179" cy="3849624"/>
          </a:xfrm>
        </p:spPr>
        <p:txBody>
          <a:bodyPr>
            <a:normAutofit/>
          </a:bodyPr>
          <a:lstStyle/>
          <a:p>
            <a:pPr>
              <a:buFont typeface="Wingdings" panose="05000000000000000000" pitchFamily="2" charset="2"/>
              <a:buChar char="§"/>
            </a:pPr>
            <a:r>
              <a:rPr lang="en-US" sz="2400" dirty="0"/>
              <a:t> somewhere between bacteria and fungi</a:t>
            </a:r>
          </a:p>
          <a:p>
            <a:pPr>
              <a:buFont typeface="Wingdings" panose="05000000000000000000" pitchFamily="2" charset="2"/>
              <a:buChar char="§"/>
            </a:pPr>
            <a:r>
              <a:rPr lang="en-US" sz="2400" dirty="0"/>
              <a:t> 2nd step in breakdown of cellulose</a:t>
            </a:r>
          </a:p>
          <a:p>
            <a:pPr>
              <a:buFont typeface="Wingdings" panose="05000000000000000000" pitchFamily="2" charset="2"/>
              <a:buChar char="§"/>
            </a:pPr>
            <a:r>
              <a:rPr lang="en-US" sz="2400" dirty="0"/>
              <a:t> responsible for “earthy” odor</a:t>
            </a:r>
          </a:p>
          <a:p>
            <a:pPr>
              <a:buFont typeface="Wingdings" panose="05000000000000000000" pitchFamily="2" charset="2"/>
              <a:buChar char="§"/>
            </a:pPr>
            <a:r>
              <a:rPr lang="en-US" sz="2400" dirty="0"/>
              <a:t> activity increases when undisturbed</a:t>
            </a:r>
          </a:p>
          <a:p>
            <a:pPr marL="0" indent="0">
              <a:buNone/>
            </a:pPr>
            <a:endParaRPr lang="en-US" sz="2400" dirty="0"/>
          </a:p>
        </p:txBody>
      </p:sp>
      <p:sp>
        <p:nvSpPr>
          <p:cNvPr id="12" name="Freeform 2">
            <a:extLst>
              <a:ext uri="{FF2B5EF4-FFF2-40B4-BE49-F238E27FC236}">
                <a16:creationId xmlns:a16="http://schemas.microsoft.com/office/drawing/2014/main" id="{5B072CD4-9466-4C48-8653-7694A0A86D91}"/>
              </a:ext>
            </a:extLst>
          </p:cNvPr>
          <p:cNvSpPr>
            <a:spLocks/>
          </p:cNvSpPr>
          <p:nvPr/>
        </p:nvSpPr>
        <p:spPr bwMode="auto">
          <a:xfrm>
            <a:off x="777901" y="1928101"/>
            <a:ext cx="5529325" cy="4199667"/>
          </a:xfrm>
          <a:custGeom>
            <a:avLst/>
            <a:gdLst>
              <a:gd name="T0" fmla="*/ 2328863 w 4094"/>
              <a:gd name="T1" fmla="*/ 41275 h 3104"/>
              <a:gd name="T2" fmla="*/ 2032000 w 4094"/>
              <a:gd name="T3" fmla="*/ 84138 h 3104"/>
              <a:gd name="T4" fmla="*/ 1735138 w 4094"/>
              <a:gd name="T5" fmla="*/ 147638 h 3104"/>
              <a:gd name="T6" fmla="*/ 1439863 w 4094"/>
              <a:gd name="T7" fmla="*/ 254000 h 3104"/>
              <a:gd name="T8" fmla="*/ 1185863 w 4094"/>
              <a:gd name="T9" fmla="*/ 358775 h 3104"/>
              <a:gd name="T10" fmla="*/ 889000 w 4094"/>
              <a:gd name="T11" fmla="*/ 465138 h 3104"/>
              <a:gd name="T12" fmla="*/ 592138 w 4094"/>
              <a:gd name="T13" fmla="*/ 739775 h 3104"/>
              <a:gd name="T14" fmla="*/ 381000 w 4094"/>
              <a:gd name="T15" fmla="*/ 1079500 h 3104"/>
              <a:gd name="T16" fmla="*/ 274638 w 4094"/>
              <a:gd name="T17" fmla="*/ 1397000 h 3104"/>
              <a:gd name="T18" fmla="*/ 169863 w 4094"/>
              <a:gd name="T19" fmla="*/ 1692275 h 3104"/>
              <a:gd name="T20" fmla="*/ 84138 w 4094"/>
              <a:gd name="T21" fmla="*/ 1989138 h 3104"/>
              <a:gd name="T22" fmla="*/ 0 w 4094"/>
              <a:gd name="T23" fmla="*/ 2286000 h 3104"/>
              <a:gd name="T24" fmla="*/ 0 w 4094"/>
              <a:gd name="T25" fmla="*/ 2581275 h 3104"/>
              <a:gd name="T26" fmla="*/ 0 w 4094"/>
              <a:gd name="T27" fmla="*/ 2835275 h 3104"/>
              <a:gd name="T28" fmla="*/ 20638 w 4094"/>
              <a:gd name="T29" fmla="*/ 3216275 h 3104"/>
              <a:gd name="T30" fmla="*/ 63500 w 4094"/>
              <a:gd name="T31" fmla="*/ 3492500 h 3104"/>
              <a:gd name="T32" fmla="*/ 169863 w 4094"/>
              <a:gd name="T33" fmla="*/ 3787775 h 3104"/>
              <a:gd name="T34" fmla="*/ 360363 w 4094"/>
              <a:gd name="T35" fmla="*/ 4084638 h 3104"/>
              <a:gd name="T36" fmla="*/ 635000 w 4094"/>
              <a:gd name="T37" fmla="*/ 4318000 h 3104"/>
              <a:gd name="T38" fmla="*/ 952500 w 4094"/>
              <a:gd name="T39" fmla="*/ 4508500 h 3104"/>
              <a:gd name="T40" fmla="*/ 1270000 w 4094"/>
              <a:gd name="T41" fmla="*/ 4613275 h 3104"/>
              <a:gd name="T42" fmla="*/ 1544638 w 4094"/>
              <a:gd name="T43" fmla="*/ 4676775 h 3104"/>
              <a:gd name="T44" fmla="*/ 1841500 w 4094"/>
              <a:gd name="T45" fmla="*/ 4762500 h 3104"/>
              <a:gd name="T46" fmla="*/ 2138363 w 4094"/>
              <a:gd name="T47" fmla="*/ 4826000 h 3104"/>
              <a:gd name="T48" fmla="*/ 2455863 w 4094"/>
              <a:gd name="T49" fmla="*/ 4846638 h 3104"/>
              <a:gd name="T50" fmla="*/ 2751138 w 4094"/>
              <a:gd name="T51" fmla="*/ 4867275 h 3104"/>
              <a:gd name="T52" fmla="*/ 3048000 w 4094"/>
              <a:gd name="T53" fmla="*/ 4910138 h 3104"/>
              <a:gd name="T54" fmla="*/ 3368675 w 4094"/>
              <a:gd name="T55" fmla="*/ 4921250 h 3104"/>
              <a:gd name="T56" fmla="*/ 3849688 w 4094"/>
              <a:gd name="T57" fmla="*/ 4883150 h 3104"/>
              <a:gd name="T58" fmla="*/ 4578350 w 4094"/>
              <a:gd name="T59" fmla="*/ 4892675 h 3104"/>
              <a:gd name="T60" fmla="*/ 5168900 w 4094"/>
              <a:gd name="T61" fmla="*/ 4802188 h 3104"/>
              <a:gd name="T62" fmla="*/ 5707063 w 4094"/>
              <a:gd name="T63" fmla="*/ 4540250 h 3104"/>
              <a:gd name="T64" fmla="*/ 6032500 w 4094"/>
              <a:gd name="T65" fmla="*/ 4191000 h 3104"/>
              <a:gd name="T66" fmla="*/ 6243638 w 4094"/>
              <a:gd name="T67" fmla="*/ 3746500 h 3104"/>
              <a:gd name="T68" fmla="*/ 6392863 w 4094"/>
              <a:gd name="T69" fmla="*/ 3259138 h 3104"/>
              <a:gd name="T70" fmla="*/ 6477000 w 4094"/>
              <a:gd name="T71" fmla="*/ 2857500 h 3104"/>
              <a:gd name="T72" fmla="*/ 6497638 w 4094"/>
              <a:gd name="T73" fmla="*/ 2476500 h 3104"/>
              <a:gd name="T74" fmla="*/ 6477000 w 4094"/>
              <a:gd name="T75" fmla="*/ 2116138 h 3104"/>
              <a:gd name="T76" fmla="*/ 6434138 w 4094"/>
              <a:gd name="T77" fmla="*/ 1798638 h 3104"/>
              <a:gd name="T78" fmla="*/ 6370638 w 4094"/>
              <a:gd name="T79" fmla="*/ 1524000 h 3104"/>
              <a:gd name="T80" fmla="*/ 6265863 w 4094"/>
              <a:gd name="T81" fmla="*/ 1206500 h 3104"/>
              <a:gd name="T82" fmla="*/ 6053138 w 4094"/>
              <a:gd name="T83" fmla="*/ 866775 h 3104"/>
              <a:gd name="T84" fmla="*/ 5799138 w 4094"/>
              <a:gd name="T85" fmla="*/ 612775 h 3104"/>
              <a:gd name="T86" fmla="*/ 5524500 w 4094"/>
              <a:gd name="T87" fmla="*/ 465138 h 3104"/>
              <a:gd name="T88" fmla="*/ 5249863 w 4094"/>
              <a:gd name="T89" fmla="*/ 358775 h 3104"/>
              <a:gd name="T90" fmla="*/ 4910138 w 4094"/>
              <a:gd name="T91" fmla="*/ 274638 h 3104"/>
              <a:gd name="T92" fmla="*/ 4614863 w 4094"/>
              <a:gd name="T93" fmla="*/ 231775 h 3104"/>
              <a:gd name="T94" fmla="*/ 4338638 w 4094"/>
              <a:gd name="T95" fmla="*/ 190500 h 3104"/>
              <a:gd name="T96" fmla="*/ 4084638 w 4094"/>
              <a:gd name="T97" fmla="*/ 147638 h 3104"/>
              <a:gd name="T98" fmla="*/ 3789363 w 4094"/>
              <a:gd name="T99" fmla="*/ 84138 h 3104"/>
              <a:gd name="T100" fmla="*/ 3513138 w 4094"/>
              <a:gd name="T101" fmla="*/ 41275 h 3104"/>
              <a:gd name="T102" fmla="*/ 3238500 w 4094"/>
              <a:gd name="T103" fmla="*/ 0 h 3104"/>
              <a:gd name="T104" fmla="*/ 2984500 w 4094"/>
              <a:gd name="T105" fmla="*/ 0 h 3104"/>
              <a:gd name="T106" fmla="*/ 2687638 w 4094"/>
              <a:gd name="T107" fmla="*/ 0 h 3104"/>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4094" h="3104">
                <a:moveTo>
                  <a:pt x="1693" y="0"/>
                </a:moveTo>
                <a:lnTo>
                  <a:pt x="1627" y="13"/>
                </a:lnTo>
                <a:lnTo>
                  <a:pt x="1547" y="26"/>
                </a:lnTo>
                <a:lnTo>
                  <a:pt x="1467" y="26"/>
                </a:lnTo>
                <a:lnTo>
                  <a:pt x="1413" y="26"/>
                </a:lnTo>
                <a:lnTo>
                  <a:pt x="1360" y="40"/>
                </a:lnTo>
                <a:lnTo>
                  <a:pt x="1320" y="40"/>
                </a:lnTo>
                <a:lnTo>
                  <a:pt x="1280" y="53"/>
                </a:lnTo>
                <a:lnTo>
                  <a:pt x="1227" y="53"/>
                </a:lnTo>
                <a:lnTo>
                  <a:pt x="1173" y="66"/>
                </a:lnTo>
                <a:lnTo>
                  <a:pt x="1133" y="80"/>
                </a:lnTo>
                <a:lnTo>
                  <a:pt x="1093" y="93"/>
                </a:lnTo>
                <a:lnTo>
                  <a:pt x="1040" y="106"/>
                </a:lnTo>
                <a:lnTo>
                  <a:pt x="1000" y="133"/>
                </a:lnTo>
                <a:lnTo>
                  <a:pt x="960" y="133"/>
                </a:lnTo>
                <a:lnTo>
                  <a:pt x="907" y="160"/>
                </a:lnTo>
                <a:lnTo>
                  <a:pt x="867" y="186"/>
                </a:lnTo>
                <a:lnTo>
                  <a:pt x="827" y="200"/>
                </a:lnTo>
                <a:lnTo>
                  <a:pt x="787" y="213"/>
                </a:lnTo>
                <a:lnTo>
                  <a:pt x="747" y="226"/>
                </a:lnTo>
                <a:lnTo>
                  <a:pt x="707" y="240"/>
                </a:lnTo>
                <a:lnTo>
                  <a:pt x="667" y="253"/>
                </a:lnTo>
                <a:lnTo>
                  <a:pt x="600" y="266"/>
                </a:lnTo>
                <a:lnTo>
                  <a:pt x="560" y="293"/>
                </a:lnTo>
                <a:lnTo>
                  <a:pt x="520" y="320"/>
                </a:lnTo>
                <a:lnTo>
                  <a:pt x="467" y="360"/>
                </a:lnTo>
                <a:lnTo>
                  <a:pt x="400" y="426"/>
                </a:lnTo>
                <a:lnTo>
                  <a:pt x="373" y="466"/>
                </a:lnTo>
                <a:lnTo>
                  <a:pt x="320" y="533"/>
                </a:lnTo>
                <a:lnTo>
                  <a:pt x="280" y="586"/>
                </a:lnTo>
                <a:lnTo>
                  <a:pt x="267" y="640"/>
                </a:lnTo>
                <a:lnTo>
                  <a:pt x="240" y="680"/>
                </a:lnTo>
                <a:lnTo>
                  <a:pt x="227" y="733"/>
                </a:lnTo>
                <a:lnTo>
                  <a:pt x="213" y="773"/>
                </a:lnTo>
                <a:lnTo>
                  <a:pt x="187" y="826"/>
                </a:lnTo>
                <a:lnTo>
                  <a:pt x="173" y="880"/>
                </a:lnTo>
                <a:lnTo>
                  <a:pt x="147" y="933"/>
                </a:lnTo>
                <a:lnTo>
                  <a:pt x="133" y="986"/>
                </a:lnTo>
                <a:lnTo>
                  <a:pt x="120" y="1026"/>
                </a:lnTo>
                <a:lnTo>
                  <a:pt x="107" y="1066"/>
                </a:lnTo>
                <a:lnTo>
                  <a:pt x="80" y="1133"/>
                </a:lnTo>
                <a:lnTo>
                  <a:pt x="67" y="1173"/>
                </a:lnTo>
                <a:lnTo>
                  <a:pt x="53" y="1213"/>
                </a:lnTo>
                <a:lnTo>
                  <a:pt x="53" y="1253"/>
                </a:lnTo>
                <a:lnTo>
                  <a:pt x="27" y="1306"/>
                </a:lnTo>
                <a:lnTo>
                  <a:pt x="27" y="1360"/>
                </a:lnTo>
                <a:lnTo>
                  <a:pt x="13" y="1400"/>
                </a:lnTo>
                <a:lnTo>
                  <a:pt x="0" y="1440"/>
                </a:lnTo>
                <a:lnTo>
                  <a:pt x="0" y="1480"/>
                </a:lnTo>
                <a:lnTo>
                  <a:pt x="0" y="1533"/>
                </a:lnTo>
                <a:lnTo>
                  <a:pt x="0" y="1573"/>
                </a:lnTo>
                <a:lnTo>
                  <a:pt x="0" y="1626"/>
                </a:lnTo>
                <a:lnTo>
                  <a:pt x="0" y="1666"/>
                </a:lnTo>
                <a:lnTo>
                  <a:pt x="0" y="1706"/>
                </a:lnTo>
                <a:lnTo>
                  <a:pt x="0" y="1746"/>
                </a:lnTo>
                <a:lnTo>
                  <a:pt x="0" y="1786"/>
                </a:lnTo>
                <a:lnTo>
                  <a:pt x="0" y="1840"/>
                </a:lnTo>
                <a:lnTo>
                  <a:pt x="0" y="1893"/>
                </a:lnTo>
                <a:lnTo>
                  <a:pt x="13" y="1960"/>
                </a:lnTo>
                <a:lnTo>
                  <a:pt x="13" y="2026"/>
                </a:lnTo>
                <a:lnTo>
                  <a:pt x="13" y="2066"/>
                </a:lnTo>
                <a:lnTo>
                  <a:pt x="27" y="2106"/>
                </a:lnTo>
                <a:lnTo>
                  <a:pt x="27" y="2146"/>
                </a:lnTo>
                <a:lnTo>
                  <a:pt x="40" y="2200"/>
                </a:lnTo>
                <a:lnTo>
                  <a:pt x="53" y="2240"/>
                </a:lnTo>
                <a:lnTo>
                  <a:pt x="67" y="2293"/>
                </a:lnTo>
                <a:lnTo>
                  <a:pt x="80" y="2333"/>
                </a:lnTo>
                <a:lnTo>
                  <a:pt x="107" y="2386"/>
                </a:lnTo>
                <a:lnTo>
                  <a:pt x="120" y="2426"/>
                </a:lnTo>
                <a:lnTo>
                  <a:pt x="160" y="2480"/>
                </a:lnTo>
                <a:lnTo>
                  <a:pt x="187" y="2533"/>
                </a:lnTo>
                <a:lnTo>
                  <a:pt x="227" y="2573"/>
                </a:lnTo>
                <a:lnTo>
                  <a:pt x="280" y="2626"/>
                </a:lnTo>
                <a:lnTo>
                  <a:pt x="320" y="2666"/>
                </a:lnTo>
                <a:lnTo>
                  <a:pt x="360" y="2693"/>
                </a:lnTo>
                <a:lnTo>
                  <a:pt x="400" y="2720"/>
                </a:lnTo>
                <a:lnTo>
                  <a:pt x="453" y="2760"/>
                </a:lnTo>
                <a:lnTo>
                  <a:pt x="493" y="2786"/>
                </a:lnTo>
                <a:lnTo>
                  <a:pt x="547" y="2813"/>
                </a:lnTo>
                <a:lnTo>
                  <a:pt x="600" y="2840"/>
                </a:lnTo>
                <a:lnTo>
                  <a:pt x="640" y="2866"/>
                </a:lnTo>
                <a:lnTo>
                  <a:pt x="693" y="2880"/>
                </a:lnTo>
                <a:lnTo>
                  <a:pt x="747" y="2893"/>
                </a:lnTo>
                <a:lnTo>
                  <a:pt x="800" y="2906"/>
                </a:lnTo>
                <a:lnTo>
                  <a:pt x="840" y="2920"/>
                </a:lnTo>
                <a:lnTo>
                  <a:pt x="880" y="2920"/>
                </a:lnTo>
                <a:lnTo>
                  <a:pt x="920" y="2933"/>
                </a:lnTo>
                <a:lnTo>
                  <a:pt x="973" y="2946"/>
                </a:lnTo>
                <a:lnTo>
                  <a:pt x="1013" y="2960"/>
                </a:lnTo>
                <a:lnTo>
                  <a:pt x="1067" y="2986"/>
                </a:lnTo>
                <a:lnTo>
                  <a:pt x="1107" y="2986"/>
                </a:lnTo>
                <a:lnTo>
                  <a:pt x="1160" y="3000"/>
                </a:lnTo>
                <a:lnTo>
                  <a:pt x="1213" y="3013"/>
                </a:lnTo>
                <a:lnTo>
                  <a:pt x="1267" y="3026"/>
                </a:lnTo>
                <a:lnTo>
                  <a:pt x="1307" y="3040"/>
                </a:lnTo>
                <a:lnTo>
                  <a:pt x="1347" y="3040"/>
                </a:lnTo>
                <a:lnTo>
                  <a:pt x="1413" y="3040"/>
                </a:lnTo>
                <a:lnTo>
                  <a:pt x="1453" y="3040"/>
                </a:lnTo>
                <a:lnTo>
                  <a:pt x="1507" y="3053"/>
                </a:lnTo>
                <a:lnTo>
                  <a:pt x="1547" y="3053"/>
                </a:lnTo>
                <a:lnTo>
                  <a:pt x="1600" y="3053"/>
                </a:lnTo>
                <a:lnTo>
                  <a:pt x="1633" y="3058"/>
                </a:lnTo>
                <a:lnTo>
                  <a:pt x="1693" y="3066"/>
                </a:lnTo>
                <a:lnTo>
                  <a:pt x="1733" y="3066"/>
                </a:lnTo>
                <a:lnTo>
                  <a:pt x="1774" y="3070"/>
                </a:lnTo>
                <a:lnTo>
                  <a:pt x="1813" y="3080"/>
                </a:lnTo>
                <a:lnTo>
                  <a:pt x="1867" y="3080"/>
                </a:lnTo>
                <a:lnTo>
                  <a:pt x="1920" y="3093"/>
                </a:lnTo>
                <a:lnTo>
                  <a:pt x="1972" y="3097"/>
                </a:lnTo>
                <a:lnTo>
                  <a:pt x="2023" y="3103"/>
                </a:lnTo>
                <a:lnTo>
                  <a:pt x="2080" y="3103"/>
                </a:lnTo>
                <a:lnTo>
                  <a:pt x="2122" y="3100"/>
                </a:lnTo>
                <a:lnTo>
                  <a:pt x="2179" y="3100"/>
                </a:lnTo>
                <a:lnTo>
                  <a:pt x="2242" y="3094"/>
                </a:lnTo>
                <a:lnTo>
                  <a:pt x="2332" y="3088"/>
                </a:lnTo>
                <a:lnTo>
                  <a:pt x="2425" y="3076"/>
                </a:lnTo>
                <a:lnTo>
                  <a:pt x="2557" y="3076"/>
                </a:lnTo>
                <a:lnTo>
                  <a:pt x="2686" y="3079"/>
                </a:lnTo>
                <a:lnTo>
                  <a:pt x="2794" y="3085"/>
                </a:lnTo>
                <a:lnTo>
                  <a:pt x="2884" y="3082"/>
                </a:lnTo>
                <a:lnTo>
                  <a:pt x="2992" y="3076"/>
                </a:lnTo>
                <a:lnTo>
                  <a:pt x="3106" y="3067"/>
                </a:lnTo>
                <a:lnTo>
                  <a:pt x="3196" y="3046"/>
                </a:lnTo>
                <a:lnTo>
                  <a:pt x="3256" y="3025"/>
                </a:lnTo>
                <a:lnTo>
                  <a:pt x="3340" y="2995"/>
                </a:lnTo>
                <a:lnTo>
                  <a:pt x="3448" y="2947"/>
                </a:lnTo>
                <a:lnTo>
                  <a:pt x="3520" y="2899"/>
                </a:lnTo>
                <a:lnTo>
                  <a:pt x="3595" y="2860"/>
                </a:lnTo>
                <a:lnTo>
                  <a:pt x="3667" y="2813"/>
                </a:lnTo>
                <a:lnTo>
                  <a:pt x="3720" y="2760"/>
                </a:lnTo>
                <a:lnTo>
                  <a:pt x="3760" y="2706"/>
                </a:lnTo>
                <a:lnTo>
                  <a:pt x="3800" y="2640"/>
                </a:lnTo>
                <a:lnTo>
                  <a:pt x="3840" y="2573"/>
                </a:lnTo>
                <a:lnTo>
                  <a:pt x="3867" y="2506"/>
                </a:lnTo>
                <a:lnTo>
                  <a:pt x="3893" y="2440"/>
                </a:lnTo>
                <a:lnTo>
                  <a:pt x="3933" y="2360"/>
                </a:lnTo>
                <a:lnTo>
                  <a:pt x="3960" y="2280"/>
                </a:lnTo>
                <a:lnTo>
                  <a:pt x="3987" y="2200"/>
                </a:lnTo>
                <a:lnTo>
                  <a:pt x="4000" y="2120"/>
                </a:lnTo>
                <a:lnTo>
                  <a:pt x="4027" y="2053"/>
                </a:lnTo>
                <a:lnTo>
                  <a:pt x="4040" y="1986"/>
                </a:lnTo>
                <a:lnTo>
                  <a:pt x="4067" y="1920"/>
                </a:lnTo>
                <a:lnTo>
                  <a:pt x="4067" y="1853"/>
                </a:lnTo>
                <a:lnTo>
                  <a:pt x="4080" y="1800"/>
                </a:lnTo>
                <a:lnTo>
                  <a:pt x="4093" y="1746"/>
                </a:lnTo>
                <a:lnTo>
                  <a:pt x="4093" y="1680"/>
                </a:lnTo>
                <a:lnTo>
                  <a:pt x="4093" y="1613"/>
                </a:lnTo>
                <a:lnTo>
                  <a:pt x="4093" y="1560"/>
                </a:lnTo>
                <a:lnTo>
                  <a:pt x="4093" y="1493"/>
                </a:lnTo>
                <a:lnTo>
                  <a:pt x="4093" y="1426"/>
                </a:lnTo>
                <a:lnTo>
                  <a:pt x="4080" y="1373"/>
                </a:lnTo>
                <a:lnTo>
                  <a:pt x="4080" y="1333"/>
                </a:lnTo>
                <a:lnTo>
                  <a:pt x="4080" y="1266"/>
                </a:lnTo>
                <a:lnTo>
                  <a:pt x="4067" y="1226"/>
                </a:lnTo>
                <a:lnTo>
                  <a:pt x="4067" y="1173"/>
                </a:lnTo>
                <a:lnTo>
                  <a:pt x="4053" y="1133"/>
                </a:lnTo>
                <a:lnTo>
                  <a:pt x="4053" y="1080"/>
                </a:lnTo>
                <a:lnTo>
                  <a:pt x="4040" y="1040"/>
                </a:lnTo>
                <a:lnTo>
                  <a:pt x="4027" y="1000"/>
                </a:lnTo>
                <a:lnTo>
                  <a:pt x="4013" y="960"/>
                </a:lnTo>
                <a:lnTo>
                  <a:pt x="4000" y="906"/>
                </a:lnTo>
                <a:lnTo>
                  <a:pt x="3987" y="866"/>
                </a:lnTo>
                <a:lnTo>
                  <a:pt x="3960" y="800"/>
                </a:lnTo>
                <a:lnTo>
                  <a:pt x="3947" y="760"/>
                </a:lnTo>
                <a:lnTo>
                  <a:pt x="3907" y="693"/>
                </a:lnTo>
                <a:lnTo>
                  <a:pt x="3867" y="640"/>
                </a:lnTo>
                <a:lnTo>
                  <a:pt x="3840" y="600"/>
                </a:lnTo>
                <a:lnTo>
                  <a:pt x="3813" y="546"/>
                </a:lnTo>
                <a:lnTo>
                  <a:pt x="3760" y="493"/>
                </a:lnTo>
                <a:lnTo>
                  <a:pt x="3733" y="453"/>
                </a:lnTo>
                <a:lnTo>
                  <a:pt x="3693" y="413"/>
                </a:lnTo>
                <a:lnTo>
                  <a:pt x="3653" y="386"/>
                </a:lnTo>
                <a:lnTo>
                  <a:pt x="3600" y="346"/>
                </a:lnTo>
                <a:lnTo>
                  <a:pt x="3560" y="320"/>
                </a:lnTo>
                <a:lnTo>
                  <a:pt x="3520" y="306"/>
                </a:lnTo>
                <a:lnTo>
                  <a:pt x="3480" y="293"/>
                </a:lnTo>
                <a:lnTo>
                  <a:pt x="3440" y="280"/>
                </a:lnTo>
                <a:lnTo>
                  <a:pt x="3400" y="266"/>
                </a:lnTo>
                <a:lnTo>
                  <a:pt x="3347" y="253"/>
                </a:lnTo>
                <a:lnTo>
                  <a:pt x="3307" y="226"/>
                </a:lnTo>
                <a:lnTo>
                  <a:pt x="3253" y="226"/>
                </a:lnTo>
                <a:lnTo>
                  <a:pt x="3200" y="200"/>
                </a:lnTo>
                <a:lnTo>
                  <a:pt x="3160" y="200"/>
                </a:lnTo>
                <a:lnTo>
                  <a:pt x="3093" y="173"/>
                </a:lnTo>
                <a:lnTo>
                  <a:pt x="3053" y="173"/>
                </a:lnTo>
                <a:lnTo>
                  <a:pt x="3013" y="160"/>
                </a:lnTo>
                <a:lnTo>
                  <a:pt x="2947" y="146"/>
                </a:lnTo>
                <a:lnTo>
                  <a:pt x="2907" y="146"/>
                </a:lnTo>
                <a:lnTo>
                  <a:pt x="2867" y="133"/>
                </a:lnTo>
                <a:lnTo>
                  <a:pt x="2827" y="120"/>
                </a:lnTo>
                <a:lnTo>
                  <a:pt x="2773" y="120"/>
                </a:lnTo>
                <a:lnTo>
                  <a:pt x="2733" y="120"/>
                </a:lnTo>
                <a:lnTo>
                  <a:pt x="2693" y="120"/>
                </a:lnTo>
                <a:lnTo>
                  <a:pt x="2653" y="106"/>
                </a:lnTo>
                <a:lnTo>
                  <a:pt x="2613" y="106"/>
                </a:lnTo>
                <a:lnTo>
                  <a:pt x="2573" y="93"/>
                </a:lnTo>
                <a:lnTo>
                  <a:pt x="2520" y="93"/>
                </a:lnTo>
                <a:lnTo>
                  <a:pt x="2480" y="66"/>
                </a:lnTo>
                <a:lnTo>
                  <a:pt x="2427" y="66"/>
                </a:lnTo>
                <a:lnTo>
                  <a:pt x="2387" y="53"/>
                </a:lnTo>
                <a:lnTo>
                  <a:pt x="2347" y="40"/>
                </a:lnTo>
                <a:lnTo>
                  <a:pt x="2307" y="40"/>
                </a:lnTo>
                <a:lnTo>
                  <a:pt x="2267" y="26"/>
                </a:lnTo>
                <a:lnTo>
                  <a:pt x="2213" y="26"/>
                </a:lnTo>
                <a:lnTo>
                  <a:pt x="2173" y="13"/>
                </a:lnTo>
                <a:lnTo>
                  <a:pt x="2133" y="13"/>
                </a:lnTo>
                <a:lnTo>
                  <a:pt x="2080" y="13"/>
                </a:lnTo>
                <a:lnTo>
                  <a:pt x="2040" y="0"/>
                </a:lnTo>
                <a:lnTo>
                  <a:pt x="2000" y="0"/>
                </a:lnTo>
                <a:lnTo>
                  <a:pt x="1960" y="0"/>
                </a:lnTo>
                <a:lnTo>
                  <a:pt x="1920" y="0"/>
                </a:lnTo>
                <a:lnTo>
                  <a:pt x="1880" y="0"/>
                </a:lnTo>
                <a:lnTo>
                  <a:pt x="1840" y="0"/>
                </a:lnTo>
                <a:lnTo>
                  <a:pt x="1800" y="0"/>
                </a:lnTo>
                <a:lnTo>
                  <a:pt x="1760" y="0"/>
                </a:lnTo>
                <a:lnTo>
                  <a:pt x="1693" y="0"/>
                </a:lnTo>
              </a:path>
            </a:pathLst>
          </a:custGeom>
          <a:noFill/>
          <a:ln w="12700" cap="rnd" cmpd="sng">
            <a:solidFill>
              <a:schemeClr val="tx1"/>
            </a:solidFill>
            <a:prstDash val="solid"/>
            <a:round/>
            <a:headEnd type="none" w="sm" len="sm"/>
            <a:tailEnd type="none" w="sm" len="sm"/>
          </a:ln>
          <a:effectLst/>
          <a:extLst>
            <a:ext uri="{909E8E84-426E-40DD-AFC4-6F175D3DCCD1}">
              <a14:hiddenFill xmlns:a14="http://schemas.microsoft.com/office/drawing/2010/main">
                <a:solidFill>
                  <a:schemeClr val="tx1">
                    <a:alpha val="50195"/>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13" name="Picture 9">
            <a:extLst>
              <a:ext uri="{FF2B5EF4-FFF2-40B4-BE49-F238E27FC236}">
                <a16:creationId xmlns:a16="http://schemas.microsoft.com/office/drawing/2014/main" id="{3472E792-21E2-46B0-9AA4-ACF4F88BDBB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18401" y="2184832"/>
            <a:ext cx="3648335" cy="3686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423767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 name="Rectangle 36">
            <a:extLst>
              <a:ext uri="{FF2B5EF4-FFF2-40B4-BE49-F238E27FC236}">
                <a16:creationId xmlns:a16="http://schemas.microsoft.com/office/drawing/2014/main" id="{47421797-7B77-498E-A01C-0A1194615B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 y="0"/>
            <a:ext cx="12192001"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a:extLst>
              <a:ext uri="{FF2B5EF4-FFF2-40B4-BE49-F238E27FC236}">
                <a16:creationId xmlns:a16="http://schemas.microsoft.com/office/drawing/2014/main" id="{5C002EE5-E4FF-463C-8DAA-9AC0B6D407FF}"/>
              </a:ext>
            </a:extLst>
          </p:cNvPr>
          <p:cNvPicPr>
            <a:picLocks noChangeAspect="1"/>
          </p:cNvPicPr>
          <p:nvPr/>
        </p:nvPicPr>
        <p:blipFill rotWithShape="1">
          <a:blip r:embed="rId3"/>
          <a:srcRect/>
          <a:stretch/>
        </p:blipFill>
        <p:spPr>
          <a:xfrm>
            <a:off x="24" y="17"/>
            <a:ext cx="12191979" cy="6857988"/>
          </a:xfrm>
          <a:prstGeom prst="rect">
            <a:avLst/>
          </a:prstGeom>
        </p:spPr>
      </p:pic>
      <p:sp>
        <p:nvSpPr>
          <p:cNvPr id="39" name="Rectangle 38">
            <a:extLst>
              <a:ext uri="{FF2B5EF4-FFF2-40B4-BE49-F238E27FC236}">
                <a16:creationId xmlns:a16="http://schemas.microsoft.com/office/drawing/2014/main" id="{926D38EC-CD1B-456B-A813-64F8D8E71D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solidFill>
            <a:schemeClr val="bg1">
              <a:alpha val="94000"/>
            </a:schemeClr>
          </a:solidFill>
          <a:ln w="6350" cap="flat" cmpd="sng" algn="ctr">
            <a:noFill/>
            <a:prstDash val="solid"/>
          </a:ln>
          <a:effectLst>
            <a:softEdge rad="0"/>
          </a:effectLst>
        </p:spPr>
      </p:sp>
      <p:sp>
        <p:nvSpPr>
          <p:cNvPr id="43" name="Rectangle 40">
            <a:extLst>
              <a:ext uri="{FF2B5EF4-FFF2-40B4-BE49-F238E27FC236}">
                <a16:creationId xmlns:a16="http://schemas.microsoft.com/office/drawing/2014/main" id="{2DC18E46-CA2E-43A8-A2EC-61D30FAC36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 y="374904"/>
            <a:ext cx="11448288" cy="6108192"/>
          </a:xfrm>
          <a:prstGeom prst="rect">
            <a:avLst/>
          </a:prstGeom>
          <a:noFill/>
          <a:ln w="6350" cap="sq" cmpd="sng" algn="ctr">
            <a:solidFill>
              <a:schemeClr val="tx1">
                <a:lumMod val="75000"/>
                <a:lumOff val="25000"/>
              </a:schemeClr>
            </a:solidFill>
            <a:prstDash val="solid"/>
            <a:miter lim="800000"/>
          </a:ln>
          <a:effectLst/>
        </p:spPr>
      </p:sp>
      <p:sp>
        <p:nvSpPr>
          <p:cNvPr id="2" name="Title 1">
            <a:extLst>
              <a:ext uri="{FF2B5EF4-FFF2-40B4-BE49-F238E27FC236}">
                <a16:creationId xmlns:a16="http://schemas.microsoft.com/office/drawing/2014/main" id="{92C9295F-E638-4F61-AFE2-CF3E40556031}"/>
              </a:ext>
            </a:extLst>
          </p:cNvPr>
          <p:cNvSpPr>
            <a:spLocks noGrp="1"/>
          </p:cNvSpPr>
          <p:nvPr>
            <p:ph type="title"/>
          </p:nvPr>
        </p:nvSpPr>
        <p:spPr>
          <a:xfrm>
            <a:off x="1066800" y="642595"/>
            <a:ext cx="10058400" cy="1371600"/>
          </a:xfrm>
        </p:spPr>
        <p:txBody>
          <a:bodyPr>
            <a:normAutofit/>
          </a:bodyPr>
          <a:lstStyle/>
          <a:p>
            <a:r>
              <a:rPr lang="en-US" sz="4800" b="1" dirty="0"/>
              <a:t>Fungi</a:t>
            </a:r>
          </a:p>
        </p:txBody>
      </p:sp>
      <p:sp>
        <p:nvSpPr>
          <p:cNvPr id="8" name="Content Placeholder 7">
            <a:extLst>
              <a:ext uri="{FF2B5EF4-FFF2-40B4-BE49-F238E27FC236}">
                <a16:creationId xmlns:a16="http://schemas.microsoft.com/office/drawing/2014/main" id="{2FF04B18-FA67-4793-96D4-F1276D26CF6E}"/>
              </a:ext>
            </a:extLst>
          </p:cNvPr>
          <p:cNvSpPr>
            <a:spLocks noGrp="1"/>
          </p:cNvSpPr>
          <p:nvPr>
            <p:ph idx="1"/>
          </p:nvPr>
        </p:nvSpPr>
        <p:spPr>
          <a:xfrm>
            <a:off x="6713274" y="2103120"/>
            <a:ext cx="4522179" cy="3849624"/>
          </a:xfrm>
        </p:spPr>
        <p:txBody>
          <a:bodyPr>
            <a:normAutofit/>
          </a:bodyPr>
          <a:lstStyle/>
          <a:p>
            <a:pPr>
              <a:buFont typeface="Wingdings" panose="05000000000000000000" pitchFamily="2" charset="2"/>
              <a:buChar char="§"/>
            </a:pPr>
            <a:r>
              <a:rPr lang="en-US" sz="2400" dirty="0"/>
              <a:t> similar role as actinomycetes</a:t>
            </a:r>
          </a:p>
          <a:p>
            <a:pPr>
              <a:buFont typeface="Wingdings" panose="05000000000000000000" pitchFamily="2" charset="2"/>
              <a:buChar char="§"/>
            </a:pPr>
            <a:r>
              <a:rPr lang="en-US" sz="2400" dirty="0"/>
              <a:t> 3rd (final) step in breakdown of cellulose</a:t>
            </a:r>
          </a:p>
          <a:p>
            <a:pPr>
              <a:buFont typeface="Wingdings" panose="05000000000000000000" pitchFamily="2" charset="2"/>
              <a:buChar char="§"/>
            </a:pPr>
            <a:r>
              <a:rPr lang="en-US" sz="2400" dirty="0"/>
              <a:t> active in breakdown of ligneous compounds</a:t>
            </a:r>
          </a:p>
          <a:p>
            <a:pPr>
              <a:buFont typeface="Wingdings" panose="05000000000000000000" pitchFamily="2" charset="2"/>
              <a:buChar char="§"/>
            </a:pPr>
            <a:r>
              <a:rPr lang="en-US" sz="2400" dirty="0"/>
              <a:t> activity increases when undisturbed</a:t>
            </a:r>
          </a:p>
          <a:p>
            <a:pPr marL="0" indent="0">
              <a:buNone/>
            </a:pPr>
            <a:endParaRPr lang="en-US" sz="2400" dirty="0"/>
          </a:p>
          <a:p>
            <a:pPr marL="0" indent="0">
              <a:buNone/>
            </a:pPr>
            <a:endParaRPr lang="en-US" sz="2400" dirty="0"/>
          </a:p>
        </p:txBody>
      </p:sp>
      <p:sp>
        <p:nvSpPr>
          <p:cNvPr id="12" name="Freeform 2">
            <a:extLst>
              <a:ext uri="{FF2B5EF4-FFF2-40B4-BE49-F238E27FC236}">
                <a16:creationId xmlns:a16="http://schemas.microsoft.com/office/drawing/2014/main" id="{1B97BF75-7F50-4DEB-BE9B-0EDF5A574788}"/>
              </a:ext>
            </a:extLst>
          </p:cNvPr>
          <p:cNvSpPr>
            <a:spLocks/>
          </p:cNvSpPr>
          <p:nvPr/>
        </p:nvSpPr>
        <p:spPr bwMode="auto">
          <a:xfrm>
            <a:off x="692415" y="1780976"/>
            <a:ext cx="5436156" cy="4613543"/>
          </a:xfrm>
          <a:custGeom>
            <a:avLst/>
            <a:gdLst>
              <a:gd name="T0" fmla="*/ 4592638 w 4681"/>
              <a:gd name="T1" fmla="*/ 274637 h 3507"/>
              <a:gd name="T2" fmla="*/ 4233863 w 4681"/>
              <a:gd name="T3" fmla="*/ 274637 h 3507"/>
              <a:gd name="T4" fmla="*/ 3894138 w 4681"/>
              <a:gd name="T5" fmla="*/ 274637 h 3507"/>
              <a:gd name="T6" fmla="*/ 3513138 w 4681"/>
              <a:gd name="T7" fmla="*/ 168275 h 3507"/>
              <a:gd name="T8" fmla="*/ 3090863 w 4681"/>
              <a:gd name="T9" fmla="*/ 84137 h 3507"/>
              <a:gd name="T10" fmla="*/ 2751138 w 4681"/>
              <a:gd name="T11" fmla="*/ 20637 h 3507"/>
              <a:gd name="T12" fmla="*/ 2392363 w 4681"/>
              <a:gd name="T13" fmla="*/ 0 h 3507"/>
              <a:gd name="T14" fmla="*/ 2052638 w 4681"/>
              <a:gd name="T15" fmla="*/ 0 h 3507"/>
              <a:gd name="T16" fmla="*/ 1630363 w 4681"/>
              <a:gd name="T17" fmla="*/ 0 h 3507"/>
              <a:gd name="T18" fmla="*/ 1290638 w 4681"/>
              <a:gd name="T19" fmla="*/ 0 h 3507"/>
              <a:gd name="T20" fmla="*/ 889000 w 4681"/>
              <a:gd name="T21" fmla="*/ 127000 h 3507"/>
              <a:gd name="T22" fmla="*/ 528638 w 4681"/>
              <a:gd name="T23" fmla="*/ 528637 h 3507"/>
              <a:gd name="T24" fmla="*/ 381000 w 4681"/>
              <a:gd name="T25" fmla="*/ 889000 h 3507"/>
              <a:gd name="T26" fmla="*/ 274638 w 4681"/>
              <a:gd name="T27" fmla="*/ 1227137 h 3507"/>
              <a:gd name="T28" fmla="*/ 147638 w 4681"/>
              <a:gd name="T29" fmla="*/ 1608137 h 3507"/>
              <a:gd name="T30" fmla="*/ 42863 w 4681"/>
              <a:gd name="T31" fmla="*/ 1989137 h 3507"/>
              <a:gd name="T32" fmla="*/ 20638 w 4681"/>
              <a:gd name="T33" fmla="*/ 2390775 h 3507"/>
              <a:gd name="T34" fmla="*/ 0 w 4681"/>
              <a:gd name="T35" fmla="*/ 2857500 h 3507"/>
              <a:gd name="T36" fmla="*/ 0 w 4681"/>
              <a:gd name="T37" fmla="*/ 3259137 h 3507"/>
              <a:gd name="T38" fmla="*/ 20638 w 4681"/>
              <a:gd name="T39" fmla="*/ 3576637 h 3507"/>
              <a:gd name="T40" fmla="*/ 106363 w 4681"/>
              <a:gd name="T41" fmla="*/ 4021137 h 3507"/>
              <a:gd name="T42" fmla="*/ 254000 w 4681"/>
              <a:gd name="T43" fmla="*/ 4381500 h 3507"/>
              <a:gd name="T44" fmla="*/ 444500 w 4681"/>
              <a:gd name="T45" fmla="*/ 4719637 h 3507"/>
              <a:gd name="T46" fmla="*/ 698500 w 4681"/>
              <a:gd name="T47" fmla="*/ 5057775 h 3507"/>
              <a:gd name="T48" fmla="*/ 973138 w 4681"/>
              <a:gd name="T49" fmla="*/ 5334000 h 3507"/>
              <a:gd name="T50" fmla="*/ 1312863 w 4681"/>
              <a:gd name="T51" fmla="*/ 5481637 h 3507"/>
              <a:gd name="T52" fmla="*/ 1651000 w 4681"/>
              <a:gd name="T53" fmla="*/ 5545137 h 3507"/>
              <a:gd name="T54" fmla="*/ 1968500 w 4681"/>
              <a:gd name="T55" fmla="*/ 5545137 h 3507"/>
              <a:gd name="T56" fmla="*/ 2265363 w 4681"/>
              <a:gd name="T57" fmla="*/ 5311775 h 3507"/>
              <a:gd name="T58" fmla="*/ 2560638 w 4681"/>
              <a:gd name="T59" fmla="*/ 4994275 h 3507"/>
              <a:gd name="T60" fmla="*/ 2941638 w 4681"/>
              <a:gd name="T61" fmla="*/ 4889500 h 3507"/>
              <a:gd name="T62" fmla="*/ 3322638 w 4681"/>
              <a:gd name="T63" fmla="*/ 4867275 h 3507"/>
              <a:gd name="T64" fmla="*/ 3725863 w 4681"/>
              <a:gd name="T65" fmla="*/ 4846637 h 3507"/>
              <a:gd name="T66" fmla="*/ 4275138 w 4681"/>
              <a:gd name="T67" fmla="*/ 4826000 h 3507"/>
              <a:gd name="T68" fmla="*/ 4762500 w 4681"/>
              <a:gd name="T69" fmla="*/ 4762500 h 3507"/>
              <a:gd name="T70" fmla="*/ 5227638 w 4681"/>
              <a:gd name="T71" fmla="*/ 4656137 h 3507"/>
              <a:gd name="T72" fmla="*/ 5672138 w 4681"/>
              <a:gd name="T73" fmla="*/ 4572000 h 3507"/>
              <a:gd name="T74" fmla="*/ 6032500 w 4681"/>
              <a:gd name="T75" fmla="*/ 4402137 h 3507"/>
              <a:gd name="T76" fmla="*/ 6497638 w 4681"/>
              <a:gd name="T77" fmla="*/ 4064000 h 3507"/>
              <a:gd name="T78" fmla="*/ 6837363 w 4681"/>
              <a:gd name="T79" fmla="*/ 3724275 h 3507"/>
              <a:gd name="T80" fmla="*/ 7132638 w 4681"/>
              <a:gd name="T81" fmla="*/ 3386137 h 3507"/>
              <a:gd name="T82" fmla="*/ 7345363 w 4681"/>
              <a:gd name="T83" fmla="*/ 2941637 h 3507"/>
              <a:gd name="T84" fmla="*/ 7408863 w 4681"/>
              <a:gd name="T85" fmla="*/ 2517775 h 3507"/>
              <a:gd name="T86" fmla="*/ 7429500 w 4681"/>
              <a:gd name="T87" fmla="*/ 2073275 h 3507"/>
              <a:gd name="T88" fmla="*/ 7408863 w 4681"/>
              <a:gd name="T89" fmla="*/ 1608137 h 3507"/>
              <a:gd name="T90" fmla="*/ 7302500 w 4681"/>
              <a:gd name="T91" fmla="*/ 1184275 h 3507"/>
              <a:gd name="T92" fmla="*/ 7005638 w 4681"/>
              <a:gd name="T93" fmla="*/ 846137 h 3507"/>
              <a:gd name="T94" fmla="*/ 6688138 w 4681"/>
              <a:gd name="T95" fmla="*/ 635000 h 3507"/>
              <a:gd name="T96" fmla="*/ 6350000 w 4681"/>
              <a:gd name="T97" fmla="*/ 549275 h 3507"/>
              <a:gd name="T98" fmla="*/ 5969000 w 4681"/>
              <a:gd name="T99" fmla="*/ 422275 h 3507"/>
              <a:gd name="T100" fmla="*/ 5608638 w 4681"/>
              <a:gd name="T101" fmla="*/ 381000 h 3507"/>
              <a:gd name="T102" fmla="*/ 5291138 w 4681"/>
              <a:gd name="T103" fmla="*/ 338137 h 3507"/>
              <a:gd name="T104" fmla="*/ 4910138 w 4681"/>
              <a:gd name="T105" fmla="*/ 295275 h 3507"/>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4681" h="3507">
                <a:moveTo>
                  <a:pt x="3093" y="186"/>
                </a:moveTo>
                <a:lnTo>
                  <a:pt x="3040" y="186"/>
                </a:lnTo>
                <a:lnTo>
                  <a:pt x="2987" y="186"/>
                </a:lnTo>
                <a:lnTo>
                  <a:pt x="2947" y="186"/>
                </a:lnTo>
                <a:lnTo>
                  <a:pt x="2893" y="173"/>
                </a:lnTo>
                <a:lnTo>
                  <a:pt x="2853" y="173"/>
                </a:lnTo>
                <a:lnTo>
                  <a:pt x="2813" y="173"/>
                </a:lnTo>
                <a:lnTo>
                  <a:pt x="2773" y="173"/>
                </a:lnTo>
                <a:lnTo>
                  <a:pt x="2720" y="173"/>
                </a:lnTo>
                <a:lnTo>
                  <a:pt x="2667" y="173"/>
                </a:lnTo>
                <a:lnTo>
                  <a:pt x="2627" y="173"/>
                </a:lnTo>
                <a:lnTo>
                  <a:pt x="2587" y="173"/>
                </a:lnTo>
                <a:lnTo>
                  <a:pt x="2533" y="173"/>
                </a:lnTo>
                <a:lnTo>
                  <a:pt x="2493" y="173"/>
                </a:lnTo>
                <a:lnTo>
                  <a:pt x="2453" y="173"/>
                </a:lnTo>
                <a:lnTo>
                  <a:pt x="2400" y="160"/>
                </a:lnTo>
                <a:lnTo>
                  <a:pt x="2347" y="160"/>
                </a:lnTo>
                <a:lnTo>
                  <a:pt x="2307" y="146"/>
                </a:lnTo>
                <a:lnTo>
                  <a:pt x="2253" y="120"/>
                </a:lnTo>
                <a:lnTo>
                  <a:pt x="2213" y="106"/>
                </a:lnTo>
                <a:lnTo>
                  <a:pt x="2160" y="106"/>
                </a:lnTo>
                <a:lnTo>
                  <a:pt x="2093" y="93"/>
                </a:lnTo>
                <a:lnTo>
                  <a:pt x="2040" y="80"/>
                </a:lnTo>
                <a:lnTo>
                  <a:pt x="1987" y="66"/>
                </a:lnTo>
                <a:lnTo>
                  <a:pt x="1947" y="53"/>
                </a:lnTo>
                <a:lnTo>
                  <a:pt x="1907" y="40"/>
                </a:lnTo>
                <a:lnTo>
                  <a:pt x="1853" y="40"/>
                </a:lnTo>
                <a:lnTo>
                  <a:pt x="1813" y="26"/>
                </a:lnTo>
                <a:lnTo>
                  <a:pt x="1773" y="26"/>
                </a:lnTo>
                <a:lnTo>
                  <a:pt x="1733" y="13"/>
                </a:lnTo>
                <a:lnTo>
                  <a:pt x="1693" y="13"/>
                </a:lnTo>
                <a:lnTo>
                  <a:pt x="1653" y="13"/>
                </a:lnTo>
                <a:lnTo>
                  <a:pt x="1600" y="13"/>
                </a:lnTo>
                <a:lnTo>
                  <a:pt x="1547" y="0"/>
                </a:lnTo>
                <a:lnTo>
                  <a:pt x="1507" y="0"/>
                </a:lnTo>
                <a:lnTo>
                  <a:pt x="1467" y="0"/>
                </a:lnTo>
                <a:lnTo>
                  <a:pt x="1427" y="0"/>
                </a:lnTo>
                <a:lnTo>
                  <a:pt x="1387" y="0"/>
                </a:lnTo>
                <a:lnTo>
                  <a:pt x="1333" y="0"/>
                </a:lnTo>
                <a:lnTo>
                  <a:pt x="1293" y="0"/>
                </a:lnTo>
                <a:lnTo>
                  <a:pt x="1253" y="0"/>
                </a:lnTo>
                <a:lnTo>
                  <a:pt x="1173" y="0"/>
                </a:lnTo>
                <a:lnTo>
                  <a:pt x="1120" y="0"/>
                </a:lnTo>
                <a:lnTo>
                  <a:pt x="1067" y="0"/>
                </a:lnTo>
                <a:lnTo>
                  <a:pt x="1027" y="0"/>
                </a:lnTo>
                <a:lnTo>
                  <a:pt x="987" y="0"/>
                </a:lnTo>
                <a:lnTo>
                  <a:pt x="947" y="0"/>
                </a:lnTo>
                <a:lnTo>
                  <a:pt x="893" y="0"/>
                </a:lnTo>
                <a:lnTo>
                  <a:pt x="853" y="0"/>
                </a:lnTo>
                <a:lnTo>
                  <a:pt x="813" y="0"/>
                </a:lnTo>
                <a:lnTo>
                  <a:pt x="760" y="13"/>
                </a:lnTo>
                <a:lnTo>
                  <a:pt x="720" y="26"/>
                </a:lnTo>
                <a:lnTo>
                  <a:pt x="653" y="40"/>
                </a:lnTo>
                <a:lnTo>
                  <a:pt x="600" y="66"/>
                </a:lnTo>
                <a:lnTo>
                  <a:pt x="560" y="80"/>
                </a:lnTo>
                <a:lnTo>
                  <a:pt x="493" y="120"/>
                </a:lnTo>
                <a:lnTo>
                  <a:pt x="440" y="173"/>
                </a:lnTo>
                <a:lnTo>
                  <a:pt x="400" y="213"/>
                </a:lnTo>
                <a:lnTo>
                  <a:pt x="347" y="280"/>
                </a:lnTo>
                <a:lnTo>
                  <a:pt x="333" y="333"/>
                </a:lnTo>
                <a:lnTo>
                  <a:pt x="307" y="373"/>
                </a:lnTo>
                <a:lnTo>
                  <a:pt x="293" y="426"/>
                </a:lnTo>
                <a:lnTo>
                  <a:pt x="267" y="480"/>
                </a:lnTo>
                <a:lnTo>
                  <a:pt x="253" y="520"/>
                </a:lnTo>
                <a:lnTo>
                  <a:pt x="240" y="560"/>
                </a:lnTo>
                <a:lnTo>
                  <a:pt x="227" y="600"/>
                </a:lnTo>
                <a:lnTo>
                  <a:pt x="213" y="640"/>
                </a:lnTo>
                <a:lnTo>
                  <a:pt x="200" y="680"/>
                </a:lnTo>
                <a:lnTo>
                  <a:pt x="187" y="720"/>
                </a:lnTo>
                <a:lnTo>
                  <a:pt x="173" y="773"/>
                </a:lnTo>
                <a:lnTo>
                  <a:pt x="160" y="813"/>
                </a:lnTo>
                <a:lnTo>
                  <a:pt x="147" y="866"/>
                </a:lnTo>
                <a:lnTo>
                  <a:pt x="120" y="933"/>
                </a:lnTo>
                <a:lnTo>
                  <a:pt x="107" y="973"/>
                </a:lnTo>
                <a:lnTo>
                  <a:pt x="93" y="1013"/>
                </a:lnTo>
                <a:lnTo>
                  <a:pt x="67" y="1053"/>
                </a:lnTo>
                <a:lnTo>
                  <a:pt x="53" y="1106"/>
                </a:lnTo>
                <a:lnTo>
                  <a:pt x="53" y="1146"/>
                </a:lnTo>
                <a:lnTo>
                  <a:pt x="40" y="1200"/>
                </a:lnTo>
                <a:lnTo>
                  <a:pt x="27" y="1253"/>
                </a:lnTo>
                <a:lnTo>
                  <a:pt x="27" y="1293"/>
                </a:lnTo>
                <a:lnTo>
                  <a:pt x="27" y="1346"/>
                </a:lnTo>
                <a:lnTo>
                  <a:pt x="27" y="1400"/>
                </a:lnTo>
                <a:lnTo>
                  <a:pt x="13" y="1453"/>
                </a:lnTo>
                <a:lnTo>
                  <a:pt x="13" y="1506"/>
                </a:lnTo>
                <a:lnTo>
                  <a:pt x="13" y="1560"/>
                </a:lnTo>
                <a:lnTo>
                  <a:pt x="13" y="1613"/>
                </a:lnTo>
                <a:lnTo>
                  <a:pt x="13" y="1680"/>
                </a:lnTo>
                <a:lnTo>
                  <a:pt x="13" y="1733"/>
                </a:lnTo>
                <a:lnTo>
                  <a:pt x="0" y="1800"/>
                </a:lnTo>
                <a:lnTo>
                  <a:pt x="0" y="1853"/>
                </a:lnTo>
                <a:lnTo>
                  <a:pt x="0" y="1906"/>
                </a:lnTo>
                <a:lnTo>
                  <a:pt x="0" y="1960"/>
                </a:lnTo>
                <a:lnTo>
                  <a:pt x="0" y="2013"/>
                </a:lnTo>
                <a:lnTo>
                  <a:pt x="0" y="2053"/>
                </a:lnTo>
                <a:lnTo>
                  <a:pt x="0" y="2093"/>
                </a:lnTo>
                <a:lnTo>
                  <a:pt x="0" y="2133"/>
                </a:lnTo>
                <a:lnTo>
                  <a:pt x="13" y="2173"/>
                </a:lnTo>
                <a:lnTo>
                  <a:pt x="13" y="2213"/>
                </a:lnTo>
                <a:lnTo>
                  <a:pt x="13" y="2253"/>
                </a:lnTo>
                <a:lnTo>
                  <a:pt x="13" y="2306"/>
                </a:lnTo>
                <a:lnTo>
                  <a:pt x="27" y="2360"/>
                </a:lnTo>
                <a:lnTo>
                  <a:pt x="40" y="2426"/>
                </a:lnTo>
                <a:lnTo>
                  <a:pt x="53" y="2480"/>
                </a:lnTo>
                <a:lnTo>
                  <a:pt x="67" y="2533"/>
                </a:lnTo>
                <a:lnTo>
                  <a:pt x="80" y="2573"/>
                </a:lnTo>
                <a:lnTo>
                  <a:pt x="93" y="2626"/>
                </a:lnTo>
                <a:lnTo>
                  <a:pt x="120" y="2666"/>
                </a:lnTo>
                <a:lnTo>
                  <a:pt x="133" y="2720"/>
                </a:lnTo>
                <a:lnTo>
                  <a:pt x="160" y="2760"/>
                </a:lnTo>
                <a:lnTo>
                  <a:pt x="173" y="2800"/>
                </a:lnTo>
                <a:lnTo>
                  <a:pt x="200" y="2840"/>
                </a:lnTo>
                <a:lnTo>
                  <a:pt x="227" y="2880"/>
                </a:lnTo>
                <a:lnTo>
                  <a:pt x="253" y="2920"/>
                </a:lnTo>
                <a:lnTo>
                  <a:pt x="280" y="2973"/>
                </a:lnTo>
                <a:lnTo>
                  <a:pt x="307" y="3013"/>
                </a:lnTo>
                <a:lnTo>
                  <a:pt x="333" y="3053"/>
                </a:lnTo>
                <a:lnTo>
                  <a:pt x="373" y="3106"/>
                </a:lnTo>
                <a:lnTo>
                  <a:pt x="400" y="3146"/>
                </a:lnTo>
                <a:lnTo>
                  <a:pt x="440" y="3186"/>
                </a:lnTo>
                <a:lnTo>
                  <a:pt x="467" y="3226"/>
                </a:lnTo>
                <a:lnTo>
                  <a:pt x="493" y="3266"/>
                </a:lnTo>
                <a:lnTo>
                  <a:pt x="533" y="3293"/>
                </a:lnTo>
                <a:lnTo>
                  <a:pt x="573" y="3320"/>
                </a:lnTo>
                <a:lnTo>
                  <a:pt x="613" y="3360"/>
                </a:lnTo>
                <a:lnTo>
                  <a:pt x="653" y="3386"/>
                </a:lnTo>
                <a:lnTo>
                  <a:pt x="693" y="3413"/>
                </a:lnTo>
                <a:lnTo>
                  <a:pt x="733" y="3426"/>
                </a:lnTo>
                <a:lnTo>
                  <a:pt x="787" y="3453"/>
                </a:lnTo>
                <a:lnTo>
                  <a:pt x="827" y="3453"/>
                </a:lnTo>
                <a:lnTo>
                  <a:pt x="867" y="3466"/>
                </a:lnTo>
                <a:lnTo>
                  <a:pt x="907" y="3480"/>
                </a:lnTo>
                <a:lnTo>
                  <a:pt x="947" y="3480"/>
                </a:lnTo>
                <a:lnTo>
                  <a:pt x="987" y="3480"/>
                </a:lnTo>
                <a:lnTo>
                  <a:pt x="1040" y="3493"/>
                </a:lnTo>
                <a:lnTo>
                  <a:pt x="1080" y="3493"/>
                </a:lnTo>
                <a:lnTo>
                  <a:pt x="1120" y="3506"/>
                </a:lnTo>
                <a:lnTo>
                  <a:pt x="1160" y="3506"/>
                </a:lnTo>
                <a:lnTo>
                  <a:pt x="1200" y="3506"/>
                </a:lnTo>
                <a:lnTo>
                  <a:pt x="1240" y="3493"/>
                </a:lnTo>
                <a:lnTo>
                  <a:pt x="1280" y="3480"/>
                </a:lnTo>
                <a:lnTo>
                  <a:pt x="1320" y="3466"/>
                </a:lnTo>
                <a:lnTo>
                  <a:pt x="1360" y="3426"/>
                </a:lnTo>
                <a:lnTo>
                  <a:pt x="1387" y="3386"/>
                </a:lnTo>
                <a:lnTo>
                  <a:pt x="1427" y="3346"/>
                </a:lnTo>
                <a:lnTo>
                  <a:pt x="1453" y="3306"/>
                </a:lnTo>
                <a:lnTo>
                  <a:pt x="1493" y="3266"/>
                </a:lnTo>
                <a:lnTo>
                  <a:pt x="1533" y="3226"/>
                </a:lnTo>
                <a:lnTo>
                  <a:pt x="1587" y="3186"/>
                </a:lnTo>
                <a:lnTo>
                  <a:pt x="1613" y="3146"/>
                </a:lnTo>
                <a:lnTo>
                  <a:pt x="1653" y="3133"/>
                </a:lnTo>
                <a:lnTo>
                  <a:pt x="1693" y="3120"/>
                </a:lnTo>
                <a:lnTo>
                  <a:pt x="1733" y="3106"/>
                </a:lnTo>
                <a:lnTo>
                  <a:pt x="1800" y="3093"/>
                </a:lnTo>
                <a:lnTo>
                  <a:pt x="1853" y="3080"/>
                </a:lnTo>
                <a:lnTo>
                  <a:pt x="1893" y="3066"/>
                </a:lnTo>
                <a:lnTo>
                  <a:pt x="1933" y="3066"/>
                </a:lnTo>
                <a:lnTo>
                  <a:pt x="1987" y="3066"/>
                </a:lnTo>
                <a:lnTo>
                  <a:pt x="2040" y="3066"/>
                </a:lnTo>
                <a:lnTo>
                  <a:pt x="2093" y="3066"/>
                </a:lnTo>
                <a:lnTo>
                  <a:pt x="2160" y="3066"/>
                </a:lnTo>
                <a:lnTo>
                  <a:pt x="2200" y="3066"/>
                </a:lnTo>
                <a:lnTo>
                  <a:pt x="2267" y="3066"/>
                </a:lnTo>
                <a:lnTo>
                  <a:pt x="2307" y="3053"/>
                </a:lnTo>
                <a:lnTo>
                  <a:pt x="2347" y="3053"/>
                </a:lnTo>
                <a:lnTo>
                  <a:pt x="2400" y="3053"/>
                </a:lnTo>
                <a:lnTo>
                  <a:pt x="2467" y="3053"/>
                </a:lnTo>
                <a:lnTo>
                  <a:pt x="2547" y="3040"/>
                </a:lnTo>
                <a:lnTo>
                  <a:pt x="2627" y="3040"/>
                </a:lnTo>
                <a:lnTo>
                  <a:pt x="2693" y="3040"/>
                </a:lnTo>
                <a:lnTo>
                  <a:pt x="2747" y="3040"/>
                </a:lnTo>
                <a:lnTo>
                  <a:pt x="2800" y="3040"/>
                </a:lnTo>
                <a:lnTo>
                  <a:pt x="2867" y="3026"/>
                </a:lnTo>
                <a:lnTo>
                  <a:pt x="2947" y="3013"/>
                </a:lnTo>
                <a:lnTo>
                  <a:pt x="3000" y="3000"/>
                </a:lnTo>
                <a:lnTo>
                  <a:pt x="3053" y="2986"/>
                </a:lnTo>
                <a:lnTo>
                  <a:pt x="3107" y="2973"/>
                </a:lnTo>
                <a:lnTo>
                  <a:pt x="3160" y="2960"/>
                </a:lnTo>
                <a:lnTo>
                  <a:pt x="3227" y="2946"/>
                </a:lnTo>
                <a:lnTo>
                  <a:pt x="3293" y="2933"/>
                </a:lnTo>
                <a:lnTo>
                  <a:pt x="3347" y="2920"/>
                </a:lnTo>
                <a:lnTo>
                  <a:pt x="3413" y="2920"/>
                </a:lnTo>
                <a:lnTo>
                  <a:pt x="3467" y="2906"/>
                </a:lnTo>
                <a:lnTo>
                  <a:pt x="3520" y="2893"/>
                </a:lnTo>
                <a:lnTo>
                  <a:pt x="3573" y="2880"/>
                </a:lnTo>
                <a:lnTo>
                  <a:pt x="3613" y="2853"/>
                </a:lnTo>
                <a:lnTo>
                  <a:pt x="3653" y="2853"/>
                </a:lnTo>
                <a:lnTo>
                  <a:pt x="3693" y="2826"/>
                </a:lnTo>
                <a:lnTo>
                  <a:pt x="3747" y="2800"/>
                </a:lnTo>
                <a:lnTo>
                  <a:pt x="3800" y="2773"/>
                </a:lnTo>
                <a:lnTo>
                  <a:pt x="3853" y="2733"/>
                </a:lnTo>
                <a:lnTo>
                  <a:pt x="3907" y="2693"/>
                </a:lnTo>
                <a:lnTo>
                  <a:pt x="3960" y="2653"/>
                </a:lnTo>
                <a:lnTo>
                  <a:pt x="4027" y="2613"/>
                </a:lnTo>
                <a:lnTo>
                  <a:pt x="4093" y="2560"/>
                </a:lnTo>
                <a:lnTo>
                  <a:pt x="4147" y="2506"/>
                </a:lnTo>
                <a:lnTo>
                  <a:pt x="4187" y="2466"/>
                </a:lnTo>
                <a:lnTo>
                  <a:pt x="4227" y="2426"/>
                </a:lnTo>
                <a:lnTo>
                  <a:pt x="4267" y="2373"/>
                </a:lnTo>
                <a:lnTo>
                  <a:pt x="4307" y="2346"/>
                </a:lnTo>
                <a:lnTo>
                  <a:pt x="4347" y="2293"/>
                </a:lnTo>
                <a:lnTo>
                  <a:pt x="4387" y="2266"/>
                </a:lnTo>
                <a:lnTo>
                  <a:pt x="4427" y="2213"/>
                </a:lnTo>
                <a:lnTo>
                  <a:pt x="4453" y="2173"/>
                </a:lnTo>
                <a:lnTo>
                  <a:pt x="4493" y="2133"/>
                </a:lnTo>
                <a:lnTo>
                  <a:pt x="4520" y="2080"/>
                </a:lnTo>
                <a:lnTo>
                  <a:pt x="4547" y="2026"/>
                </a:lnTo>
                <a:lnTo>
                  <a:pt x="4573" y="1973"/>
                </a:lnTo>
                <a:lnTo>
                  <a:pt x="4600" y="1906"/>
                </a:lnTo>
                <a:lnTo>
                  <a:pt x="4627" y="1853"/>
                </a:lnTo>
                <a:lnTo>
                  <a:pt x="4640" y="1800"/>
                </a:lnTo>
                <a:lnTo>
                  <a:pt x="4653" y="1746"/>
                </a:lnTo>
                <a:lnTo>
                  <a:pt x="4653" y="1693"/>
                </a:lnTo>
                <a:lnTo>
                  <a:pt x="4667" y="1640"/>
                </a:lnTo>
                <a:lnTo>
                  <a:pt x="4667" y="1586"/>
                </a:lnTo>
                <a:lnTo>
                  <a:pt x="4680" y="1533"/>
                </a:lnTo>
                <a:lnTo>
                  <a:pt x="4680" y="1480"/>
                </a:lnTo>
                <a:lnTo>
                  <a:pt x="4680" y="1426"/>
                </a:lnTo>
                <a:lnTo>
                  <a:pt x="4680" y="1373"/>
                </a:lnTo>
                <a:lnTo>
                  <a:pt x="4680" y="1306"/>
                </a:lnTo>
                <a:lnTo>
                  <a:pt x="4680" y="1253"/>
                </a:lnTo>
                <a:lnTo>
                  <a:pt x="4680" y="1200"/>
                </a:lnTo>
                <a:lnTo>
                  <a:pt x="4680" y="1120"/>
                </a:lnTo>
                <a:lnTo>
                  <a:pt x="4667" y="1066"/>
                </a:lnTo>
                <a:lnTo>
                  <a:pt x="4667" y="1013"/>
                </a:lnTo>
                <a:lnTo>
                  <a:pt x="4667" y="960"/>
                </a:lnTo>
                <a:lnTo>
                  <a:pt x="4653" y="920"/>
                </a:lnTo>
                <a:lnTo>
                  <a:pt x="4653" y="880"/>
                </a:lnTo>
                <a:lnTo>
                  <a:pt x="4627" y="813"/>
                </a:lnTo>
                <a:lnTo>
                  <a:pt x="4600" y="746"/>
                </a:lnTo>
                <a:lnTo>
                  <a:pt x="4560" y="693"/>
                </a:lnTo>
                <a:lnTo>
                  <a:pt x="4533" y="640"/>
                </a:lnTo>
                <a:lnTo>
                  <a:pt x="4493" y="613"/>
                </a:lnTo>
                <a:lnTo>
                  <a:pt x="4453" y="560"/>
                </a:lnTo>
                <a:lnTo>
                  <a:pt x="4413" y="533"/>
                </a:lnTo>
                <a:lnTo>
                  <a:pt x="4373" y="506"/>
                </a:lnTo>
                <a:lnTo>
                  <a:pt x="4333" y="480"/>
                </a:lnTo>
                <a:lnTo>
                  <a:pt x="4293" y="453"/>
                </a:lnTo>
                <a:lnTo>
                  <a:pt x="4253" y="413"/>
                </a:lnTo>
                <a:lnTo>
                  <a:pt x="4213" y="400"/>
                </a:lnTo>
                <a:lnTo>
                  <a:pt x="4173" y="373"/>
                </a:lnTo>
                <a:lnTo>
                  <a:pt x="4133" y="360"/>
                </a:lnTo>
                <a:lnTo>
                  <a:pt x="4093" y="346"/>
                </a:lnTo>
                <a:lnTo>
                  <a:pt x="4053" y="346"/>
                </a:lnTo>
                <a:lnTo>
                  <a:pt x="4000" y="346"/>
                </a:lnTo>
                <a:lnTo>
                  <a:pt x="3947" y="333"/>
                </a:lnTo>
                <a:lnTo>
                  <a:pt x="3907" y="320"/>
                </a:lnTo>
                <a:lnTo>
                  <a:pt x="3867" y="306"/>
                </a:lnTo>
                <a:lnTo>
                  <a:pt x="3813" y="293"/>
                </a:lnTo>
                <a:lnTo>
                  <a:pt x="3760" y="266"/>
                </a:lnTo>
                <a:lnTo>
                  <a:pt x="3707" y="266"/>
                </a:lnTo>
                <a:lnTo>
                  <a:pt x="3667" y="266"/>
                </a:lnTo>
                <a:lnTo>
                  <a:pt x="3627" y="253"/>
                </a:lnTo>
                <a:lnTo>
                  <a:pt x="3573" y="253"/>
                </a:lnTo>
                <a:lnTo>
                  <a:pt x="3533" y="240"/>
                </a:lnTo>
                <a:lnTo>
                  <a:pt x="3493" y="240"/>
                </a:lnTo>
                <a:lnTo>
                  <a:pt x="3453" y="226"/>
                </a:lnTo>
                <a:lnTo>
                  <a:pt x="3413" y="226"/>
                </a:lnTo>
                <a:lnTo>
                  <a:pt x="3373" y="213"/>
                </a:lnTo>
                <a:lnTo>
                  <a:pt x="3333" y="213"/>
                </a:lnTo>
                <a:lnTo>
                  <a:pt x="3293" y="200"/>
                </a:lnTo>
                <a:lnTo>
                  <a:pt x="3253" y="200"/>
                </a:lnTo>
                <a:lnTo>
                  <a:pt x="3213" y="200"/>
                </a:lnTo>
                <a:lnTo>
                  <a:pt x="3173" y="200"/>
                </a:lnTo>
                <a:lnTo>
                  <a:pt x="3093" y="186"/>
                </a:lnTo>
              </a:path>
            </a:pathLst>
          </a:custGeom>
          <a:solidFill>
            <a:srgbClr val="00CCCC">
              <a:alpha val="50195"/>
            </a:srgbClr>
          </a:solidFill>
          <a:ln w="12700" cap="rnd" cmpd="sng">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13" name="Picture 4">
            <a:extLst>
              <a:ext uri="{FF2B5EF4-FFF2-40B4-BE49-F238E27FC236}">
                <a16:creationId xmlns:a16="http://schemas.microsoft.com/office/drawing/2014/main" id="{93A8DB59-0035-4362-A362-2DE71F401B0E}"/>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4619" y="2103123"/>
            <a:ext cx="4370964" cy="41191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21060421"/>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avonVTI">
  <a:themeElements>
    <a:clrScheme name="Custom 38">
      <a:dk1>
        <a:sysClr val="windowText" lastClr="000000"/>
      </a:dk1>
      <a:lt1>
        <a:sysClr val="window" lastClr="FFFFFF"/>
      </a:lt1>
      <a:dk2>
        <a:srgbClr val="505046"/>
      </a:dk2>
      <a:lt2>
        <a:srgbClr val="EEECE1"/>
      </a:lt2>
      <a:accent1>
        <a:srgbClr val="EE462D"/>
      </a:accent1>
      <a:accent2>
        <a:srgbClr val="595A85"/>
      </a:accent2>
      <a:accent3>
        <a:srgbClr val="8D6F5B"/>
      </a:accent3>
      <a:accent4>
        <a:srgbClr val="FABD2F"/>
      </a:accent4>
      <a:accent5>
        <a:srgbClr val="AF8073"/>
      </a:accent5>
      <a:accent6>
        <a:srgbClr val="787880"/>
      </a:accent6>
      <a:hlink>
        <a:srgbClr val="CC8D00"/>
      </a:hlink>
      <a:folHlink>
        <a:srgbClr val="82829E"/>
      </a:folHlink>
    </a:clrScheme>
    <a:fontScheme name="Savon">
      <a:majorFont>
        <a:latin typeface="Avenir Next LT Pro Light" panose="02020404030301010803"/>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Avenir Next LT Pro" panose="02020404030301010803"/>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avo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80000"/>
                <a:shade val="100000"/>
                <a:satMod val="300000"/>
              </a:schemeClr>
            </a:gs>
            <a:gs pos="100000">
              <a:schemeClr val="phClr">
                <a:tint val="100000"/>
                <a:shade val="30000"/>
                <a:satMod val="200000"/>
              </a:schemeClr>
            </a:gs>
          </a:gsLst>
          <a:path path="circle">
            <a:fillToRect l="50000" t="50000" r="50000" b="50000"/>
          </a:path>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name="SavonVTI" id="{A72E8C35-66DD-49F8-AF66-813F19B983AE}" vid="{93CCBC76-B7A1-4C3D-93EA-5CE34C4670F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MediaServiceKeyPoints xmlns="769612c4-c021-4b5c-a664-ed7cb5476d04" xsi:nil="true"/>
    <Createdby xmlns="769612c4-c021-4b5c-a664-ed7cb5476d04">
      <UserInfo>
        <DisplayName/>
        <AccountId xsi:nil="true"/>
        <AccountType/>
      </UserInfo>
    </Createdby>
    <AP xmlns="769612c4-c021-4b5c-a664-ed7cb5476d04">false</AP>
    <AR xmlns="769612c4-c021-4b5c-a664-ed7cb5476d04">false</AR>
    <lcf76f155ced4ddcb4097134ff3c332f xmlns="769612c4-c021-4b5c-a664-ed7cb5476d04">
      <Terms xmlns="http://schemas.microsoft.com/office/infopath/2007/PartnerControls"/>
    </lcf76f155ced4ddcb4097134ff3c332f>
    <TaxCatchAll xmlns="26d81215-cfa5-4b41-94b0-2827e70eb11a"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3A90DB4E298DF48979A6FA7847D33A2" ma:contentTypeVersion="20" ma:contentTypeDescription="Create a new document." ma:contentTypeScope="" ma:versionID="6dfb426a45981291468d1932446aed73">
  <xsd:schema xmlns:xsd="http://www.w3.org/2001/XMLSchema" xmlns:xs="http://www.w3.org/2001/XMLSchema" xmlns:p="http://schemas.microsoft.com/office/2006/metadata/properties" xmlns:ns2="769612c4-c021-4b5c-a664-ed7cb5476d04" xmlns:ns3="26d81215-cfa5-4b41-94b0-2827e70eb11a" targetNamespace="http://schemas.microsoft.com/office/2006/metadata/properties" ma:root="true" ma:fieldsID="fd11ce1a9302413c6f71ca66d9d4c59b" ns2:_="" ns3:_="">
    <xsd:import namespace="769612c4-c021-4b5c-a664-ed7cb5476d04"/>
    <xsd:import namespace="26d81215-cfa5-4b41-94b0-2827e70eb11a"/>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ServiceLocation" minOccurs="0"/>
                <xsd:element ref="ns3:SharedWithUsers" minOccurs="0"/>
                <xsd:element ref="ns3:SharedWithDetails" minOccurs="0"/>
                <xsd:element ref="ns2:Createdby" minOccurs="0"/>
                <xsd:element ref="ns2:MediaLengthInSeconds" minOccurs="0"/>
                <xsd:element ref="ns2:AP" minOccurs="0"/>
                <xsd:element ref="ns2:AR"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69612c4-c021-4b5c-a664-ed7cb5476d0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Createdby" ma:index="20" nillable="true" ma:displayName="Created by" ma:format="Dropdown" ma:list="UserInfo" ma:SharePointGroup="0" ma:internalName="Createdby">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MediaLengthInSeconds" ma:index="21" nillable="true" ma:displayName="Length (seconds)" ma:internalName="MediaLengthInSeconds" ma:readOnly="true">
      <xsd:simpleType>
        <xsd:restriction base="dms:Unknown"/>
      </xsd:simpleType>
    </xsd:element>
    <xsd:element name="AP" ma:index="22" nillable="true" ma:displayName="AP" ma:default="0" ma:description="Bill payable Entered" ma:format="Dropdown" ma:internalName="AP">
      <xsd:simpleType>
        <xsd:restriction base="dms:Boolean"/>
      </xsd:simpleType>
    </xsd:element>
    <xsd:element name="AR" ma:index="23" nillable="true" ma:displayName="AR" ma:default="0" ma:description="Invoiced" ma:format="Dropdown" ma:internalName="AR">
      <xsd:simpleType>
        <xsd:restriction base="dms:Boolean"/>
      </xsd:simpleType>
    </xsd:element>
    <xsd:element name="lcf76f155ced4ddcb4097134ff3c332f" ma:index="25" nillable="true" ma:taxonomy="true" ma:internalName="lcf76f155ced4ddcb4097134ff3c332f" ma:taxonomyFieldName="MediaServiceImageTags" ma:displayName="Image Tags" ma:readOnly="false" ma:fieldId="{5cf76f15-5ced-4ddc-b409-7134ff3c332f}" ma:taxonomyMulti="true" ma:sspId="554c2853-4744-429a-8121-6637ed86838f"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26d81215-cfa5-4b41-94b0-2827e70eb11a"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6" nillable="true" ma:displayName="Taxonomy Catch All Column" ma:hidden="true" ma:list="{f8ad07a7-c10a-4af3-bdd2-eb26ad6e8241}" ma:internalName="TaxCatchAll" ma:showField="CatchAllData" ma:web="26d81215-cfa5-4b41-94b0-2827e70eb11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E92E9E5-79AF-4029-8FCA-9C327D54FD8F}">
  <ds:schemaRefs>
    <ds:schemaRef ds:uri="http://schemas.microsoft.com/office/2006/metadata/properties"/>
    <ds:schemaRef ds:uri="http://schemas.microsoft.com/office/infopath/2007/PartnerControls"/>
    <ds:schemaRef ds:uri="71af3243-3dd4-4a8d-8c0d-dd76da1f02a5"/>
    <ds:schemaRef ds:uri="769612c4-c021-4b5c-a664-ed7cb5476d04"/>
  </ds:schemaRefs>
</ds:datastoreItem>
</file>

<file path=customXml/itemProps2.xml><?xml version="1.0" encoding="utf-8"?>
<ds:datastoreItem xmlns:ds="http://schemas.openxmlformats.org/officeDocument/2006/customXml" ds:itemID="{6404E7A1-9EF0-43B5-93DB-D1642FEF6DCF}"/>
</file>

<file path=customXml/itemProps3.xml><?xml version="1.0" encoding="utf-8"?>
<ds:datastoreItem xmlns:ds="http://schemas.openxmlformats.org/officeDocument/2006/customXml" ds:itemID="{659927E4-E194-47BE-91C2-B87D50CF51D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1967</TotalTime>
  <Words>3997</Words>
  <Application>Microsoft Office PowerPoint</Application>
  <PresentationFormat>Widescreen</PresentationFormat>
  <Paragraphs>319</Paragraphs>
  <Slides>40</Slides>
  <Notes>30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40</vt:i4>
      </vt:variant>
    </vt:vector>
  </HeadingPairs>
  <TitlesOfParts>
    <vt:vector size="47" baseType="lpstr">
      <vt:lpstr>Arial</vt:lpstr>
      <vt:lpstr>Avenir Next LT Pro</vt:lpstr>
      <vt:lpstr>Avenir Next LT Pro Light</vt:lpstr>
      <vt:lpstr>Calibri</vt:lpstr>
      <vt:lpstr>Garamond</vt:lpstr>
      <vt:lpstr>Wingdings</vt:lpstr>
      <vt:lpstr>SavonVTI</vt:lpstr>
      <vt:lpstr>The basics of composting</vt:lpstr>
      <vt:lpstr>Agenda</vt:lpstr>
      <vt:lpstr>Why Compost?</vt:lpstr>
      <vt:lpstr>What is Composting?</vt:lpstr>
      <vt:lpstr>Phases of Aerobic Composting</vt:lpstr>
      <vt:lpstr>Microorganisms</vt:lpstr>
      <vt:lpstr>Bacteria (aerobic)</vt:lpstr>
      <vt:lpstr>Actinomycetes</vt:lpstr>
      <vt:lpstr>Fungi</vt:lpstr>
      <vt:lpstr>The Composting Process</vt:lpstr>
      <vt:lpstr>Compost feedstocks and C:N ratio</vt:lpstr>
      <vt:lpstr>Common feedstocks</vt:lpstr>
      <vt:lpstr>Common feedstocks</vt:lpstr>
      <vt:lpstr>Common feedstocks</vt:lpstr>
      <vt:lpstr>Common feedstocks</vt:lpstr>
      <vt:lpstr>Common feedstocks</vt:lpstr>
      <vt:lpstr>The Composting Process</vt:lpstr>
      <vt:lpstr>Oxygen and aeration</vt:lpstr>
      <vt:lpstr>The Composting Process</vt:lpstr>
      <vt:lpstr>Pile porosity</vt:lpstr>
      <vt:lpstr>Pile size</vt:lpstr>
      <vt:lpstr>Particle size</vt:lpstr>
      <vt:lpstr>The Composting Process</vt:lpstr>
      <vt:lpstr>Moisture</vt:lpstr>
      <vt:lpstr>The Composting Process</vt:lpstr>
      <vt:lpstr>Temperature</vt:lpstr>
      <vt:lpstr>The Composting Process</vt:lpstr>
      <vt:lpstr>Time</vt:lpstr>
      <vt:lpstr>PowerPoint Presentation</vt:lpstr>
      <vt:lpstr>Curing</vt:lpstr>
      <vt:lpstr>The Composting Process</vt:lpstr>
      <vt:lpstr>Composting Methods</vt:lpstr>
      <vt:lpstr>Windrow Composting</vt:lpstr>
      <vt:lpstr>Turning compost piles</vt:lpstr>
      <vt:lpstr>Aerated static pile </vt:lpstr>
      <vt:lpstr>In-vessel composting</vt:lpstr>
      <vt:lpstr>USDA-National Organic Program</vt:lpstr>
      <vt:lpstr>USDA-National Organic Program</vt:lpstr>
      <vt:lpstr>PowerPoint Presentation</vt:lpstr>
      <vt:lpstr>Compost Resources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basics of composting</dc:title>
  <dc:creator>Leslie Touzeau</dc:creator>
  <cp:lastModifiedBy>Leslie Touzeau-QCS</cp:lastModifiedBy>
  <cp:revision>23</cp:revision>
  <dcterms:created xsi:type="dcterms:W3CDTF">2020-12-15T12:42:16Z</dcterms:created>
  <dcterms:modified xsi:type="dcterms:W3CDTF">2022-01-05T18:53:16Z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rder">
    <vt:r8>128823800</vt:r8>
  </property>
  <property fmtid="{D5CDD505-2E9C-101B-9397-08002B2CF9AE}" pid="3" name="ContentTypeId">
    <vt:lpwstr>0x01010073A90DB4E298DF48979A6FA7847D33A2</vt:lpwstr>
  </property>
</Properties>
</file>